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90" r:id="rId2"/>
    <p:sldId id="280" r:id="rId3"/>
    <p:sldId id="281" r:id="rId4"/>
    <p:sldId id="259" r:id="rId5"/>
    <p:sldId id="264" r:id="rId6"/>
    <p:sldId id="291" r:id="rId7"/>
    <p:sldId id="265" r:id="rId8"/>
    <p:sldId id="262" r:id="rId9"/>
    <p:sldId id="266" r:id="rId10"/>
    <p:sldId id="263" r:id="rId11"/>
    <p:sldId id="267" r:id="rId12"/>
    <p:sldId id="285" r:id="rId13"/>
    <p:sldId id="286" r:id="rId14"/>
    <p:sldId id="282" r:id="rId15"/>
    <p:sldId id="283" r:id="rId16"/>
    <p:sldId id="292" r:id="rId17"/>
    <p:sldId id="287" r:id="rId18"/>
    <p:sldId id="289" r:id="rId19"/>
    <p:sldId id="288" r:id="rId20"/>
    <p:sldId id="284"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EFF363D-0B54-4B15-9F62-1B1863D8B233}">
          <p14:sldIdLst>
            <p14:sldId id="290"/>
            <p14:sldId id="280"/>
            <p14:sldId id="281"/>
            <p14:sldId id="259"/>
            <p14:sldId id="264"/>
            <p14:sldId id="291"/>
            <p14:sldId id="265"/>
            <p14:sldId id="262"/>
            <p14:sldId id="266"/>
            <p14:sldId id="263"/>
            <p14:sldId id="267"/>
            <p14:sldId id="285"/>
            <p14:sldId id="286"/>
            <p14:sldId id="282"/>
            <p14:sldId id="283"/>
            <p14:sldId id="292"/>
            <p14:sldId id="287"/>
            <p14:sldId id="289"/>
            <p14:sldId id="288"/>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762" y="-3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C90C-103A-4BAC-ABB0-8BC8D0A5FB15}" type="datetimeFigureOut">
              <a:rPr lang="cs-CZ" smtClean="0"/>
              <a:t>4.4.2019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76D7D-5479-48DB-80EA-CDA41074988A}" type="slidenum">
              <a:rPr lang="cs-CZ" smtClean="0"/>
              <a:t>‹#›</a:t>
            </a:fld>
            <a:endParaRPr lang="cs-CZ"/>
          </a:p>
        </p:txBody>
      </p:sp>
    </p:spTree>
    <p:extLst>
      <p:ext uri="{BB962C8B-B14F-4D97-AF65-F5344CB8AC3E}">
        <p14:creationId xmlns:p14="http://schemas.microsoft.com/office/powerpoint/2010/main" val="267877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064AC93-29AF-4C71-8C82-ECDA1EEADC79}" type="slidenum">
              <a:rPr lang="cs-CZ" smtClean="0">
                <a:solidFill>
                  <a:prstClr val="black"/>
                </a:solidFill>
              </a:rPr>
              <a:pPr/>
              <a:t>4</a:t>
            </a:fld>
            <a:endParaRPr lang="cs-CZ">
              <a:solidFill>
                <a:prstClr val="black"/>
              </a:solidFill>
            </a:endParaRPr>
          </a:p>
        </p:txBody>
      </p:sp>
    </p:spTree>
    <p:extLst>
      <p:ext uri="{BB962C8B-B14F-4D97-AF65-F5344CB8AC3E}">
        <p14:creationId xmlns:p14="http://schemas.microsoft.com/office/powerpoint/2010/main" val="384452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86885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86441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98908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423770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11"/>
          </p:nvPr>
        </p:nvSpPr>
        <p:spPr/>
        <p:txBody>
          <a:bodyPr/>
          <a:lstStyle/>
          <a:p>
            <a:endParaRPr lang="cs-CZ">
              <a:solidFill>
                <a:prstClr val="white"/>
              </a:solidFill>
            </a:endParaRP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227447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6" name="Zástupný symbol pro zápatí 5"/>
          <p:cNvSpPr>
            <a:spLocks noGrp="1"/>
          </p:cNvSpPr>
          <p:nvPr>
            <p:ph type="ftr" sz="quarter" idx="11"/>
          </p:nvPr>
        </p:nvSpPr>
        <p:spPr/>
        <p:txBody>
          <a:bodyPr/>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109104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8" name="Zástupný symbol pro zápatí 7"/>
          <p:cNvSpPr>
            <a:spLocks noGrp="1"/>
          </p:cNvSpPr>
          <p:nvPr>
            <p:ph type="ftr" sz="quarter" idx="11"/>
          </p:nvPr>
        </p:nvSpPr>
        <p:spPr/>
        <p:txBody>
          <a:bodyPr/>
          <a:lstStyle/>
          <a:p>
            <a:endParaRPr lang="cs-CZ">
              <a:solidFill>
                <a:prstClr val="white"/>
              </a:solidFill>
            </a:endParaRPr>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19375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4" name="Zástupný symbol pro zápatí 3"/>
          <p:cNvSpPr>
            <a:spLocks noGrp="1"/>
          </p:cNvSpPr>
          <p:nvPr>
            <p:ph type="ftr" sz="quarter" idx="11"/>
          </p:nvPr>
        </p:nvSpPr>
        <p:spPr/>
        <p:txBody>
          <a:bodyPr/>
          <a:lstStyle/>
          <a:p>
            <a:endParaRPr lang="cs-CZ">
              <a:solidFill>
                <a:prstClr val="white"/>
              </a:solidFill>
            </a:endParaRPr>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343519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3" name="Zástupný symbol pro zápatí 2"/>
          <p:cNvSpPr>
            <a:spLocks noGrp="1"/>
          </p:cNvSpPr>
          <p:nvPr>
            <p:ph type="ftr" sz="quarter" idx="11"/>
          </p:nvPr>
        </p:nvSpPr>
        <p:spPr/>
        <p:txBody>
          <a:bodyPr/>
          <a:lstStyle/>
          <a:p>
            <a:endParaRPr lang="cs-CZ">
              <a:solidFill>
                <a:prstClr val="white"/>
              </a:solidFill>
            </a:endParaRPr>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397494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6" name="Zástupný symbol pro zápatí 5"/>
          <p:cNvSpPr>
            <a:spLocks noGrp="1"/>
          </p:cNvSpPr>
          <p:nvPr>
            <p:ph type="ftr" sz="quarter" idx="11"/>
          </p:nvPr>
        </p:nvSpPr>
        <p:spPr/>
        <p:txBody>
          <a:bodyPr/>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332317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solidFill>
                  <a:prstClr val="white"/>
                </a:solidFill>
              </a:rPr>
              <a:pPr/>
              <a:t>4.4.2019</a:t>
            </a:fld>
            <a:endParaRPr lang="cs-CZ">
              <a:solidFill>
                <a:prstClr val="white"/>
              </a:solidFill>
            </a:endParaRPr>
          </a:p>
        </p:txBody>
      </p:sp>
      <p:sp>
        <p:nvSpPr>
          <p:cNvPr id="6" name="Zástupný symbol pro zápatí 5"/>
          <p:cNvSpPr>
            <a:spLocks noGrp="1"/>
          </p:cNvSpPr>
          <p:nvPr>
            <p:ph type="ftr" sz="quarter" idx="11"/>
          </p:nvPr>
        </p:nvSpPr>
        <p:spPr/>
        <p:txBody>
          <a:bodyPr/>
          <a:lstStyle/>
          <a:p>
            <a:endParaRPr lang="cs-CZ">
              <a:solidFill>
                <a:prstClr val="white"/>
              </a:solidFill>
            </a:endParaRP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279566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solidFill>
                  <a:prstClr val="white"/>
                </a:solidFill>
              </a:rPr>
              <a:pPr/>
              <a:t>4.4.2019</a:t>
            </a:fld>
            <a:endParaRPr lang="cs-CZ">
              <a:solidFill>
                <a:prstClr val="white"/>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white"/>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10792163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thumb/8/8c/Caesarova_kasna_detail.jpg/450px-Caesarova_kasna_detail.jpg" TargetMode="External"/><Relationship Id="rId2" Type="http://schemas.openxmlformats.org/officeDocument/2006/relationships/hyperlink" Target="http://en.wikipedia.org/wiki/cs:Creative_Common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e/e1/Olomouc_flag.png" TargetMode="External"/><Relationship Id="rId2" Type="http://schemas.openxmlformats.org/officeDocument/2006/relationships/hyperlink" Target="http://en.wikipedia.org/wiki/public_domai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thumb/9/9a/Olomouc-Horn%C3%AD_n%C3%A1m%C4%9Bst%C3%AD.JPG/800px-Olomouc-Horn%C3%AD_n%C3%A1m%C4%9Bst%C3%AD.JPG" TargetMode="External"/><Relationship Id="rId2" Type="http://schemas.openxmlformats.org/officeDocument/2006/relationships/hyperlink" Target="http://en.wikipedia.org/wiki/public_domai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thumb/8/87/Chram_svateho_Morice_2.jpg/450px-Chram_svateho_Morice_2.jpg" TargetMode="External"/><Relationship Id="rId2" Type="http://schemas.openxmlformats.org/officeDocument/2006/relationships/hyperlink" Target="http://en.wikipedia.org/wiki/cs:Creative_Common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Healthy</a:t>
            </a:r>
            <a:r>
              <a:rPr lang="cs-CZ"/>
              <a:t> EU</a:t>
            </a:r>
            <a:br>
              <a:rPr lang="cs-CZ"/>
            </a:br>
            <a:r>
              <a:rPr lang="cs-CZ"/>
              <a:t>2016-1-FI01-KA201-022772</a:t>
            </a:r>
            <a:endParaRPr lang="cs-CZ" dirty="0"/>
          </a:p>
        </p:txBody>
      </p:sp>
      <p:sp>
        <p:nvSpPr>
          <p:cNvPr id="3" name="Zástupný symbol pro obsah 2"/>
          <p:cNvSpPr>
            <a:spLocks noGrp="1"/>
          </p:cNvSpPr>
          <p:nvPr>
            <p:ph idx="1"/>
          </p:nvPr>
        </p:nvSpPr>
        <p:spPr/>
        <p:txBody>
          <a:bodyPr/>
          <a:lstStyle/>
          <a:p>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18513"/>
            <a:ext cx="6336704" cy="181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1048"/>
            <a:ext cx="2524125"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09" y="3429000"/>
            <a:ext cx="15843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64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BUILDINGS, PALACES, MONUMENTS</a:t>
            </a:r>
            <a:endParaRPr lang="cs-CZ" sz="3200" dirty="0"/>
          </a:p>
        </p:txBody>
      </p:sp>
      <p:sp>
        <p:nvSpPr>
          <p:cNvPr id="3" name="Zástupný symbol pro obsah 2"/>
          <p:cNvSpPr>
            <a:spLocks noGrp="1"/>
          </p:cNvSpPr>
          <p:nvPr>
            <p:ph idx="1"/>
          </p:nvPr>
        </p:nvSpPr>
        <p:spPr/>
        <p:txBody>
          <a:bodyPr>
            <a:normAutofit lnSpcReduction="10000"/>
          </a:bodyPr>
          <a:lstStyle/>
          <a:p>
            <a:pPr marL="448056" lvl="1" indent="-384048">
              <a:buSzPct val="80000"/>
              <a:buFont typeface="Wingdings 2"/>
              <a:buChar char=""/>
            </a:pPr>
            <a:r>
              <a:rPr lang="cs-CZ" sz="2800" dirty="0" err="1"/>
              <a:t>Baroque</a:t>
            </a:r>
            <a:r>
              <a:rPr lang="cs-CZ" sz="2800" dirty="0"/>
              <a:t> </a:t>
            </a:r>
            <a:r>
              <a:rPr lang="cs-CZ" sz="2800" dirty="0" err="1" smtClean="0"/>
              <a:t>monuments</a:t>
            </a:r>
            <a:endParaRPr lang="cs-CZ" sz="2800" dirty="0"/>
          </a:p>
          <a:p>
            <a:pPr marL="690372" lvl="2" indent="-342900">
              <a:buSzPct val="80000"/>
            </a:pPr>
            <a:r>
              <a:rPr lang="cs-CZ" dirty="0" smtClean="0"/>
              <a:t> </a:t>
            </a:r>
            <a:r>
              <a:rPr lang="cs-CZ" b="1" dirty="0" err="1"/>
              <a:t>Holy</a:t>
            </a:r>
            <a:r>
              <a:rPr lang="cs-CZ" b="1" dirty="0"/>
              <a:t> </a:t>
            </a:r>
            <a:r>
              <a:rPr lang="cs-CZ" b="1" dirty="0" err="1"/>
              <a:t>Trinity</a:t>
            </a:r>
            <a:r>
              <a:rPr lang="cs-CZ" b="1" dirty="0"/>
              <a:t> </a:t>
            </a:r>
            <a:r>
              <a:rPr lang="cs-CZ" b="1" dirty="0" err="1"/>
              <a:t>Column</a:t>
            </a:r>
            <a:r>
              <a:rPr lang="cs-CZ" b="1" dirty="0"/>
              <a:t> </a:t>
            </a:r>
            <a:r>
              <a:rPr lang="cs-CZ" dirty="0"/>
              <a:t>(</a:t>
            </a:r>
            <a:r>
              <a:rPr lang="cs-CZ" dirty="0" err="1"/>
              <a:t>Baroque</a:t>
            </a:r>
            <a:r>
              <a:rPr lang="cs-CZ" dirty="0"/>
              <a:t>) – </a:t>
            </a:r>
            <a:r>
              <a:rPr lang="cs-CZ" dirty="0" err="1"/>
              <a:t>the</a:t>
            </a:r>
            <a:r>
              <a:rPr lang="cs-CZ" dirty="0"/>
              <a:t> UNESCO </a:t>
            </a:r>
            <a:r>
              <a:rPr lang="cs-CZ" dirty="0" err="1" smtClean="0"/>
              <a:t>site</a:t>
            </a:r>
            <a:endParaRPr lang="cs-CZ" b="1" dirty="0" smtClean="0"/>
          </a:p>
          <a:p>
            <a:pPr marL="690372" lvl="2" indent="-342900">
              <a:buSzPct val="80000"/>
            </a:pPr>
            <a:r>
              <a:rPr lang="cs-CZ" b="1" dirty="0" smtClean="0"/>
              <a:t> </a:t>
            </a:r>
            <a:r>
              <a:rPr lang="cs-CZ" b="1" dirty="0" err="1"/>
              <a:t>Baroque</a:t>
            </a:r>
            <a:r>
              <a:rPr lang="cs-CZ" b="1" dirty="0"/>
              <a:t> </a:t>
            </a:r>
            <a:r>
              <a:rPr lang="cs-CZ" b="1" dirty="0" err="1"/>
              <a:t>fountains</a:t>
            </a:r>
            <a:r>
              <a:rPr lang="cs-CZ" b="1" dirty="0"/>
              <a:t> </a:t>
            </a:r>
            <a:r>
              <a:rPr lang="cs-CZ" dirty="0"/>
              <a:t>(Caesar, </a:t>
            </a:r>
            <a:r>
              <a:rPr lang="cs-CZ" dirty="0" err="1"/>
              <a:t>the</a:t>
            </a:r>
            <a:r>
              <a:rPr lang="cs-CZ" dirty="0"/>
              <a:t> </a:t>
            </a:r>
            <a:r>
              <a:rPr lang="cs-CZ" dirty="0" err="1"/>
              <a:t>Tritons</a:t>
            </a:r>
            <a:r>
              <a:rPr lang="cs-CZ" dirty="0"/>
              <a:t>, </a:t>
            </a:r>
            <a:r>
              <a:rPr lang="cs-CZ" dirty="0" err="1"/>
              <a:t>Hercules</a:t>
            </a:r>
            <a:r>
              <a:rPr lang="cs-CZ" dirty="0"/>
              <a:t>, Mercury, Jupiter, Neptune</a:t>
            </a:r>
            <a:r>
              <a:rPr lang="cs-CZ" dirty="0" smtClean="0"/>
              <a:t>)</a:t>
            </a:r>
          </a:p>
          <a:p>
            <a:pPr marL="448056" lvl="1" indent="-384048">
              <a:buSzPct val="80000"/>
              <a:buFont typeface="Wingdings 2"/>
              <a:buChar char=""/>
            </a:pPr>
            <a:r>
              <a:rPr lang="cs-CZ" sz="2800" dirty="0" err="1"/>
              <a:t>Buildings</a:t>
            </a:r>
            <a:r>
              <a:rPr lang="cs-CZ" sz="2800" dirty="0"/>
              <a:t> and </a:t>
            </a:r>
            <a:r>
              <a:rPr lang="cs-CZ" sz="2800" dirty="0" err="1"/>
              <a:t>palaces</a:t>
            </a:r>
            <a:r>
              <a:rPr lang="cs-CZ" sz="2800" dirty="0" smtClean="0"/>
              <a:t>:</a:t>
            </a:r>
          </a:p>
          <a:p>
            <a:pPr marL="690372" lvl="2" indent="-342900">
              <a:buSzPct val="80000"/>
            </a:pPr>
            <a:r>
              <a:rPr lang="cs-CZ" dirty="0" smtClean="0"/>
              <a:t> </a:t>
            </a:r>
            <a:r>
              <a:rPr lang="cs-CZ" b="1" dirty="0" err="1"/>
              <a:t>Town</a:t>
            </a:r>
            <a:r>
              <a:rPr lang="cs-CZ" b="1" dirty="0"/>
              <a:t> </a:t>
            </a:r>
            <a:r>
              <a:rPr lang="cs-CZ" b="1" dirty="0" err="1"/>
              <a:t>hall</a:t>
            </a:r>
            <a:r>
              <a:rPr lang="cs-CZ" b="1" dirty="0"/>
              <a:t> </a:t>
            </a:r>
            <a:r>
              <a:rPr lang="cs-CZ" dirty="0"/>
              <a:t>(</a:t>
            </a:r>
            <a:r>
              <a:rPr lang="cs-CZ" dirty="0" err="1"/>
              <a:t>Renaissance</a:t>
            </a:r>
            <a:r>
              <a:rPr lang="cs-CZ" dirty="0"/>
              <a:t>) </a:t>
            </a:r>
            <a:r>
              <a:rPr lang="cs-CZ" dirty="0" err="1"/>
              <a:t>with</a:t>
            </a:r>
            <a:r>
              <a:rPr lang="cs-CZ" dirty="0"/>
              <a:t>  </a:t>
            </a:r>
            <a:r>
              <a:rPr lang="cs-CZ" dirty="0" err="1"/>
              <a:t>the</a:t>
            </a:r>
            <a:r>
              <a:rPr lang="cs-CZ" dirty="0"/>
              <a:t> </a:t>
            </a:r>
            <a:r>
              <a:rPr lang="cs-CZ" dirty="0" err="1"/>
              <a:t>astronomical</a:t>
            </a:r>
            <a:r>
              <a:rPr lang="cs-CZ" dirty="0"/>
              <a:t> </a:t>
            </a:r>
            <a:r>
              <a:rPr lang="cs-CZ" dirty="0" err="1"/>
              <a:t>clock</a:t>
            </a:r>
            <a:r>
              <a:rPr lang="cs-CZ" dirty="0"/>
              <a:t> (</a:t>
            </a:r>
            <a:r>
              <a:rPr lang="cs-CZ" dirty="0" err="1"/>
              <a:t>modern</a:t>
            </a:r>
            <a:r>
              <a:rPr lang="cs-CZ" dirty="0"/>
              <a:t> </a:t>
            </a:r>
            <a:r>
              <a:rPr lang="cs-CZ" dirty="0" err="1"/>
              <a:t>Socialist</a:t>
            </a:r>
            <a:r>
              <a:rPr lang="cs-CZ" dirty="0"/>
              <a:t> period</a:t>
            </a:r>
            <a:r>
              <a:rPr lang="cs-CZ" dirty="0" smtClean="0"/>
              <a:t>)</a:t>
            </a:r>
          </a:p>
          <a:p>
            <a:pPr marL="690372" lvl="2" indent="-342900">
              <a:buSzPct val="80000"/>
            </a:pPr>
            <a:r>
              <a:rPr lang="cs-CZ" dirty="0" smtClean="0"/>
              <a:t> </a:t>
            </a:r>
            <a:r>
              <a:rPr lang="cs-CZ" b="1" dirty="0" err="1"/>
              <a:t>Edelmann´s</a:t>
            </a:r>
            <a:r>
              <a:rPr lang="cs-CZ" b="1" dirty="0"/>
              <a:t> </a:t>
            </a:r>
            <a:r>
              <a:rPr lang="cs-CZ" b="1" dirty="0" err="1"/>
              <a:t>Palace</a:t>
            </a:r>
            <a:r>
              <a:rPr lang="cs-CZ" b="1" dirty="0"/>
              <a:t> </a:t>
            </a:r>
            <a:r>
              <a:rPr lang="cs-CZ" dirty="0"/>
              <a:t>(</a:t>
            </a:r>
            <a:r>
              <a:rPr lang="cs-CZ" dirty="0" err="1"/>
              <a:t>Renaissance</a:t>
            </a:r>
            <a:r>
              <a:rPr lang="cs-CZ" dirty="0" smtClean="0"/>
              <a:t>)</a:t>
            </a:r>
          </a:p>
          <a:p>
            <a:pPr marL="690372" lvl="2" indent="-342900">
              <a:buSzPct val="80000"/>
            </a:pPr>
            <a:r>
              <a:rPr lang="cs-CZ" dirty="0" smtClean="0"/>
              <a:t> </a:t>
            </a:r>
            <a:r>
              <a:rPr lang="cs-CZ" b="1" dirty="0" err="1"/>
              <a:t>Archbishop</a:t>
            </a:r>
            <a:r>
              <a:rPr lang="cs-CZ" b="1" dirty="0"/>
              <a:t> </a:t>
            </a:r>
            <a:r>
              <a:rPr lang="cs-CZ" b="1" dirty="0" err="1"/>
              <a:t>Palace</a:t>
            </a:r>
            <a:r>
              <a:rPr lang="cs-CZ" b="1" dirty="0"/>
              <a:t> </a:t>
            </a:r>
            <a:r>
              <a:rPr lang="cs-CZ" dirty="0"/>
              <a:t>(</a:t>
            </a:r>
            <a:r>
              <a:rPr lang="cs-CZ" dirty="0" err="1"/>
              <a:t>Baroque</a:t>
            </a:r>
            <a:r>
              <a:rPr lang="cs-CZ" dirty="0" smtClean="0"/>
              <a:t>)</a:t>
            </a:r>
          </a:p>
          <a:p>
            <a:pPr marL="690372" lvl="2" indent="-342900">
              <a:buSzPct val="80000"/>
            </a:pPr>
            <a:r>
              <a:rPr lang="cs-CZ" dirty="0" smtClean="0"/>
              <a:t> </a:t>
            </a:r>
            <a:r>
              <a:rPr lang="cs-CZ" b="1" dirty="0" err="1"/>
              <a:t>The</a:t>
            </a:r>
            <a:r>
              <a:rPr lang="cs-CZ" b="1" dirty="0"/>
              <a:t> </a:t>
            </a:r>
            <a:r>
              <a:rPr lang="cs-CZ" b="1" dirty="0" err="1"/>
              <a:t>Přemyslid</a:t>
            </a:r>
            <a:r>
              <a:rPr lang="cs-CZ" b="1" dirty="0"/>
              <a:t> </a:t>
            </a:r>
            <a:r>
              <a:rPr lang="cs-CZ" b="1" dirty="0" err="1"/>
              <a:t>Palace</a:t>
            </a:r>
            <a:r>
              <a:rPr lang="cs-CZ" b="1" dirty="0"/>
              <a:t> </a:t>
            </a:r>
            <a:r>
              <a:rPr lang="cs-CZ" dirty="0"/>
              <a:t>(</a:t>
            </a:r>
            <a:r>
              <a:rPr lang="cs-CZ" dirty="0" err="1" smtClean="0"/>
              <a:t>Romanesqu</a:t>
            </a:r>
            <a:r>
              <a:rPr lang="cs-CZ" dirty="0" smtClean="0"/>
              <a:t>)</a:t>
            </a:r>
          </a:p>
          <a:p>
            <a:pPr marL="690372" lvl="2" indent="-342900">
              <a:buSzPct val="80000"/>
            </a:pPr>
            <a:r>
              <a:rPr lang="cs-CZ" b="1" dirty="0" smtClean="0"/>
              <a:t> </a:t>
            </a:r>
            <a:r>
              <a:rPr lang="cs-CZ" b="1" dirty="0" err="1"/>
              <a:t>Villa</a:t>
            </a:r>
            <a:r>
              <a:rPr lang="cs-CZ" b="1" dirty="0"/>
              <a:t> </a:t>
            </a:r>
            <a:r>
              <a:rPr lang="cs-CZ" b="1" dirty="0" err="1"/>
              <a:t>Primavesi</a:t>
            </a:r>
            <a:r>
              <a:rPr lang="cs-CZ" b="1" dirty="0"/>
              <a:t> </a:t>
            </a:r>
            <a:r>
              <a:rPr lang="cs-CZ" dirty="0"/>
              <a:t>(Art Nouveau)</a:t>
            </a:r>
          </a:p>
          <a:p>
            <a:pPr marL="448056" lvl="1" indent="-384048">
              <a:buSzPct val="80000"/>
              <a:buFont typeface="Wingdings 2"/>
              <a:buChar char=""/>
            </a:pPr>
            <a:endParaRPr lang="cs-CZ" sz="2800" dirty="0"/>
          </a:p>
          <a:p>
            <a:endParaRPr lang="cs-CZ" dirty="0"/>
          </a:p>
        </p:txBody>
      </p:sp>
    </p:spTree>
    <p:extLst>
      <p:ext uri="{BB962C8B-B14F-4D97-AF65-F5344CB8AC3E}">
        <p14:creationId xmlns:p14="http://schemas.microsoft.com/office/powerpoint/2010/main" val="303227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720080"/>
          </a:xfrm>
        </p:spPr>
        <p:txBody>
          <a:bodyPr>
            <a:normAutofit fontScale="90000"/>
          </a:bodyPr>
          <a:lstStyle/>
          <a:p>
            <a:r>
              <a:rPr lang="cs-CZ" dirty="0" smtClean="0"/>
              <a:t>CAESAR FOUNTAIN, OLOMOUC</a:t>
            </a:r>
            <a:endParaRPr lang="cs-CZ" dirty="0"/>
          </a:p>
        </p:txBody>
      </p:sp>
      <p:sp>
        <p:nvSpPr>
          <p:cNvPr id="3" name="Zástupný symbol pro obsah 2"/>
          <p:cNvSpPr>
            <a:spLocks noGrp="1"/>
          </p:cNvSpPr>
          <p:nvPr>
            <p:ph idx="1"/>
          </p:nvPr>
        </p:nvSpPr>
        <p:spPr>
          <a:xfrm>
            <a:off x="457200" y="980728"/>
            <a:ext cx="8229600" cy="5760640"/>
          </a:xfrm>
        </p:spPr>
        <p:txBody>
          <a:bodyPr/>
          <a:lstStyle/>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r>
              <a:rPr lang="cs-CZ" sz="1050" b="1" dirty="0" smtClean="0">
                <a:latin typeface="Arial" panose="020B0604020202020204" pitchFamily="34" charset="0"/>
                <a:cs typeface="Arial" panose="020B0604020202020204" pitchFamily="34" charset="0"/>
              </a:rPr>
              <a:t>Zdroj</a:t>
            </a:r>
            <a:r>
              <a:rPr lang="cs-CZ" sz="1050" b="1" dirty="0">
                <a:latin typeface="Arial" panose="020B0604020202020204" pitchFamily="34" charset="0"/>
                <a:cs typeface="Arial" panose="020B0604020202020204" pitchFamily="34" charset="0"/>
              </a:rPr>
              <a:t>: [</a:t>
            </a:r>
            <a:r>
              <a:rPr lang="cs-CZ" sz="1050" b="1" dirty="0" smtClean="0">
                <a:latin typeface="Arial" panose="020B0604020202020204" pitchFamily="34" charset="0"/>
                <a:cs typeface="Arial" panose="020B0604020202020204" pitchFamily="34" charset="0"/>
              </a:rPr>
              <a:t>cit2014-04-22]. </a:t>
            </a:r>
            <a:r>
              <a:rPr lang="cs-CZ" sz="1050" b="1" dirty="0">
                <a:latin typeface="Arial" panose="020B0604020202020204" pitchFamily="34" charset="0"/>
                <a:cs typeface="Arial" panose="020B0604020202020204" pitchFamily="34" charset="0"/>
              </a:rPr>
              <a:t>Dostupný pod licencí  </a:t>
            </a:r>
            <a:r>
              <a:rPr lang="cs-CZ" sz="1050" b="1" u="sng" dirty="0" err="1">
                <a:latin typeface="Arial" panose="020B0604020202020204" pitchFamily="34" charset="0"/>
                <a:cs typeface="Arial" panose="020B0604020202020204" pitchFamily="34" charset="0"/>
                <a:hlinkClick r:id="rId2"/>
              </a:rPr>
              <a:t>Creative</a:t>
            </a:r>
            <a:r>
              <a:rPr lang="cs-CZ" sz="1050" b="1" u="sng" dirty="0">
                <a:latin typeface="Arial" panose="020B0604020202020204" pitchFamily="34" charset="0"/>
                <a:cs typeface="Arial" panose="020B0604020202020204" pitchFamily="34" charset="0"/>
                <a:hlinkClick r:id="rId2"/>
              </a:rPr>
              <a:t> </a:t>
            </a:r>
            <a:r>
              <a:rPr lang="cs-CZ" sz="1050" b="1" u="sng" dirty="0" err="1">
                <a:latin typeface="Arial" panose="020B0604020202020204" pitchFamily="34" charset="0"/>
                <a:cs typeface="Arial" panose="020B0604020202020204" pitchFamily="34" charset="0"/>
                <a:hlinkClick r:id="rId2"/>
              </a:rPr>
              <a:t>Commons</a:t>
            </a:r>
            <a:r>
              <a:rPr lang="cs-CZ" sz="1050" b="1" u="sng" dirty="0">
                <a:latin typeface="Arial" panose="020B0604020202020204" pitchFamily="34" charset="0"/>
                <a:cs typeface="Arial" panose="020B0604020202020204" pitchFamily="34" charset="0"/>
                <a:hlinkClick r:id="rId2"/>
              </a:rPr>
              <a:t> </a:t>
            </a:r>
            <a:endParaRPr lang="cs-CZ" sz="1050" dirty="0">
              <a:latin typeface="Arial" panose="020B0604020202020204" pitchFamily="34" charset="0"/>
              <a:cs typeface="Arial" panose="020B0604020202020204" pitchFamily="34" charset="0"/>
            </a:endParaRPr>
          </a:p>
          <a:p>
            <a:pPr marL="64008" indent="0">
              <a:buNone/>
            </a:pPr>
            <a:r>
              <a:rPr lang="cs-CZ" sz="1050" dirty="0">
                <a:latin typeface="Arial" panose="020B0604020202020204" pitchFamily="34" charset="0"/>
                <a:cs typeface="Arial" panose="020B0604020202020204" pitchFamily="34" charset="0"/>
                <a:hlinkClick r:id="rId3"/>
              </a:rPr>
              <a:t>http://</a:t>
            </a:r>
            <a:r>
              <a:rPr lang="cs-CZ" sz="1050" dirty="0" smtClean="0">
                <a:latin typeface="Arial" panose="020B0604020202020204" pitchFamily="34" charset="0"/>
                <a:cs typeface="Arial" panose="020B0604020202020204" pitchFamily="34" charset="0"/>
                <a:hlinkClick r:id="rId3"/>
              </a:rPr>
              <a:t>upload.wikimedia.org/wikipedia/commons/thumb/8/8c/Caesarova_kasna_detail.jpg/450px-Caesarova_kasna_detail.jpg</a:t>
            </a:r>
            <a:endParaRPr lang="cs-CZ" sz="1050" dirty="0" smtClean="0">
              <a:latin typeface="Arial" panose="020B0604020202020204" pitchFamily="34" charset="0"/>
              <a:cs typeface="Arial" panose="020B0604020202020204" pitchFamily="34" charset="0"/>
            </a:endParaRPr>
          </a:p>
          <a:p>
            <a:endParaRPr lang="cs-CZ"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908720"/>
            <a:ext cx="441389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69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Astronomical</a:t>
            </a:r>
            <a:r>
              <a:rPr lang="cs-CZ" dirty="0" smtClean="0"/>
              <a:t> </a:t>
            </a:r>
            <a:r>
              <a:rPr lang="cs-CZ" dirty="0" err="1" smtClean="0"/>
              <a:t>Clock</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0603" y="1872665"/>
            <a:ext cx="5102794" cy="398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03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 </a:t>
            </a:r>
            <a:r>
              <a:rPr lang="cs-CZ" dirty="0" err="1" smtClean="0"/>
              <a:t>Wenceslas</a:t>
            </a:r>
            <a:r>
              <a:rPr lang="cs-CZ" dirty="0" smtClean="0"/>
              <a:t> </a:t>
            </a:r>
            <a:r>
              <a:rPr lang="cs-CZ" dirty="0" err="1" smtClean="0"/>
              <a:t>Cathedral</a:t>
            </a:r>
            <a:r>
              <a:rPr lang="cs-CZ" dirty="0" smtClean="0"/>
              <a:t>, </a:t>
            </a:r>
            <a:r>
              <a:rPr lang="cs-CZ" dirty="0" err="1" smtClean="0"/>
              <a:t>Přemyslid</a:t>
            </a:r>
            <a:r>
              <a:rPr lang="cs-CZ" dirty="0" smtClean="0"/>
              <a:t> </a:t>
            </a:r>
            <a:r>
              <a:rPr lang="cs-CZ" dirty="0" err="1" smtClean="0"/>
              <a:t>Palace</a:t>
            </a:r>
            <a:endParaRPr lang="cs-C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4168" y="1988840"/>
            <a:ext cx="2371550"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827584" y="2276871"/>
            <a:ext cx="5688632" cy="3046988"/>
          </a:xfrm>
          <a:prstGeom prst="rect">
            <a:avLst/>
          </a:prstGeom>
        </p:spPr>
        <p:txBody>
          <a:bodyPr wrap="square">
            <a:spAutoFit/>
          </a:bodyPr>
          <a:lstStyle/>
          <a:p>
            <a:pPr>
              <a:lnSpc>
                <a:spcPct val="80000"/>
              </a:lnSpc>
              <a:buFont typeface="Wingdings" pitchFamily="2" charset="2"/>
              <a:buNone/>
            </a:pPr>
            <a:r>
              <a:rPr lang="cs-CZ" altLang="cs-CZ" sz="2800" dirty="0"/>
              <a:t>At </a:t>
            </a:r>
            <a:r>
              <a:rPr lang="cs-CZ" altLang="cs-CZ" sz="2800" dirty="0" err="1"/>
              <a:t>the</a:t>
            </a:r>
            <a:r>
              <a:rPr lang="cs-CZ" altLang="cs-CZ" sz="2800" dirty="0"/>
              <a:t> end </a:t>
            </a:r>
            <a:r>
              <a:rPr lang="cs-CZ" altLang="cs-CZ" sz="2800" dirty="0" err="1"/>
              <a:t>of</a:t>
            </a:r>
            <a:r>
              <a:rPr lang="cs-CZ" altLang="cs-CZ" sz="2800" dirty="0"/>
              <a:t> </a:t>
            </a:r>
            <a:r>
              <a:rPr lang="cs-CZ" altLang="cs-CZ" sz="2800" dirty="0" err="1"/>
              <a:t>the</a:t>
            </a:r>
            <a:r>
              <a:rPr lang="cs-CZ" altLang="cs-CZ" sz="2800" dirty="0"/>
              <a:t> last </a:t>
            </a:r>
            <a:r>
              <a:rPr lang="cs-CZ" altLang="cs-CZ" sz="2800" dirty="0" err="1"/>
              <a:t>century</a:t>
            </a:r>
            <a:r>
              <a:rPr lang="cs-CZ" altLang="cs-CZ" sz="2800" dirty="0"/>
              <a:t> </a:t>
            </a:r>
          </a:p>
          <a:p>
            <a:pPr>
              <a:lnSpc>
                <a:spcPct val="80000"/>
              </a:lnSpc>
              <a:buFont typeface="Wingdings" pitchFamily="2" charset="2"/>
              <a:buNone/>
            </a:pPr>
            <a:r>
              <a:rPr lang="cs-CZ" altLang="cs-CZ" sz="2800" dirty="0"/>
              <a:t> </a:t>
            </a:r>
            <a:r>
              <a:rPr lang="cs-CZ" altLang="cs-CZ" sz="2800" dirty="0" err="1"/>
              <a:t>it</a:t>
            </a:r>
            <a:r>
              <a:rPr lang="cs-CZ" altLang="cs-CZ" sz="2800" dirty="0"/>
              <a:t> </a:t>
            </a:r>
            <a:r>
              <a:rPr lang="cs-CZ" altLang="cs-CZ" sz="2800" dirty="0" err="1"/>
              <a:t>was</a:t>
            </a:r>
            <a:r>
              <a:rPr lang="cs-CZ" altLang="cs-CZ" sz="2800" dirty="0"/>
              <a:t> </a:t>
            </a:r>
            <a:r>
              <a:rPr lang="cs-CZ" altLang="cs-CZ" sz="2800" dirty="0" err="1"/>
              <a:t>rebuilt</a:t>
            </a:r>
            <a:r>
              <a:rPr lang="cs-CZ" altLang="cs-CZ" sz="2800" dirty="0"/>
              <a:t> in </a:t>
            </a:r>
            <a:r>
              <a:rPr lang="cs-CZ" altLang="cs-CZ" sz="2800" dirty="0" err="1"/>
              <a:t>Neo-Gothic</a:t>
            </a:r>
            <a:r>
              <a:rPr lang="cs-CZ" altLang="cs-CZ" sz="2800" dirty="0"/>
              <a:t> style.</a:t>
            </a:r>
          </a:p>
          <a:p>
            <a:pPr>
              <a:lnSpc>
                <a:spcPct val="80000"/>
              </a:lnSpc>
              <a:buFont typeface="Wingdings" pitchFamily="2" charset="2"/>
              <a:buNone/>
            </a:pPr>
            <a:r>
              <a:rPr lang="cs-CZ" altLang="cs-CZ" sz="2800" dirty="0"/>
              <a:t> </a:t>
            </a:r>
            <a:r>
              <a:rPr lang="cs-CZ" altLang="cs-CZ" sz="2800" dirty="0" err="1"/>
              <a:t>Its</a:t>
            </a:r>
            <a:r>
              <a:rPr lang="cs-CZ" altLang="cs-CZ" sz="2800" dirty="0"/>
              <a:t> big </a:t>
            </a:r>
            <a:r>
              <a:rPr lang="cs-CZ" altLang="cs-CZ" sz="2800" dirty="0" err="1"/>
              <a:t>spire</a:t>
            </a:r>
            <a:r>
              <a:rPr lang="cs-CZ" altLang="cs-CZ" sz="2800" dirty="0"/>
              <a:t> </a:t>
            </a:r>
            <a:r>
              <a:rPr lang="cs-CZ" altLang="cs-CZ" sz="2800" dirty="0" err="1"/>
              <a:t>is</a:t>
            </a:r>
            <a:r>
              <a:rPr lang="cs-CZ" altLang="cs-CZ" sz="2800" dirty="0"/>
              <a:t> 100 metres </a:t>
            </a:r>
            <a:r>
              <a:rPr lang="cs-CZ" altLang="cs-CZ" sz="2800" dirty="0" err="1"/>
              <a:t>high</a:t>
            </a:r>
            <a:r>
              <a:rPr lang="cs-CZ" altLang="cs-CZ" sz="2800" dirty="0"/>
              <a:t>.</a:t>
            </a:r>
          </a:p>
          <a:p>
            <a:pPr>
              <a:lnSpc>
                <a:spcPct val="80000"/>
              </a:lnSpc>
              <a:buFont typeface="Wingdings" pitchFamily="2" charset="2"/>
              <a:buNone/>
            </a:pPr>
            <a:r>
              <a:rPr lang="cs-CZ" altLang="cs-CZ" sz="2800" dirty="0"/>
              <a:t> In 1306 </a:t>
            </a:r>
            <a:r>
              <a:rPr lang="cs-CZ" altLang="cs-CZ" sz="2800" dirty="0" err="1"/>
              <a:t>the</a:t>
            </a:r>
            <a:r>
              <a:rPr lang="cs-CZ" altLang="cs-CZ" sz="2800" dirty="0"/>
              <a:t> last </a:t>
            </a:r>
            <a:r>
              <a:rPr lang="cs-CZ" altLang="cs-CZ" sz="2800" dirty="0" err="1"/>
              <a:t>member</a:t>
            </a:r>
            <a:r>
              <a:rPr lang="cs-CZ" altLang="cs-CZ" sz="2800" dirty="0"/>
              <a:t> </a:t>
            </a:r>
            <a:r>
              <a:rPr lang="cs-CZ" altLang="cs-CZ" sz="2800" dirty="0" err="1"/>
              <a:t>of</a:t>
            </a:r>
            <a:endParaRPr lang="cs-CZ" altLang="cs-CZ" sz="2800" dirty="0"/>
          </a:p>
          <a:p>
            <a:pPr>
              <a:lnSpc>
                <a:spcPct val="80000"/>
              </a:lnSpc>
              <a:buFont typeface="Wingdings" pitchFamily="2" charset="2"/>
              <a:buNone/>
            </a:pPr>
            <a:r>
              <a:rPr lang="cs-CZ" altLang="cs-CZ" sz="2800" dirty="0"/>
              <a:t> </a:t>
            </a:r>
            <a:r>
              <a:rPr lang="cs-CZ" altLang="cs-CZ" sz="2800" dirty="0" err="1"/>
              <a:t>the</a:t>
            </a:r>
            <a:r>
              <a:rPr lang="cs-CZ" altLang="cs-CZ" sz="2800" dirty="0"/>
              <a:t> </a:t>
            </a:r>
            <a:r>
              <a:rPr lang="cs-CZ" altLang="cs-CZ" sz="2800" dirty="0" err="1"/>
              <a:t>Premyslid</a:t>
            </a:r>
            <a:r>
              <a:rPr lang="cs-CZ" altLang="cs-CZ" sz="2800" dirty="0"/>
              <a:t> </a:t>
            </a:r>
            <a:r>
              <a:rPr lang="cs-CZ" altLang="cs-CZ" sz="2800" dirty="0" err="1"/>
              <a:t>family</a:t>
            </a:r>
            <a:r>
              <a:rPr lang="cs-CZ" altLang="cs-CZ" sz="2800" dirty="0"/>
              <a:t>, </a:t>
            </a:r>
          </a:p>
          <a:p>
            <a:pPr>
              <a:lnSpc>
                <a:spcPct val="80000"/>
              </a:lnSpc>
              <a:buFont typeface="Wingdings" pitchFamily="2" charset="2"/>
              <a:buNone/>
            </a:pPr>
            <a:r>
              <a:rPr lang="cs-CZ" altLang="cs-CZ" sz="2800" dirty="0"/>
              <a:t> Václav </a:t>
            </a:r>
            <a:r>
              <a:rPr lang="cs-CZ" altLang="cs-CZ" sz="2800" dirty="0" err="1"/>
              <a:t>the</a:t>
            </a:r>
            <a:r>
              <a:rPr lang="cs-CZ" altLang="cs-CZ" sz="2800" dirty="0"/>
              <a:t> </a:t>
            </a:r>
            <a:r>
              <a:rPr lang="cs-CZ" altLang="cs-CZ" sz="2800" dirty="0" err="1"/>
              <a:t>Third</a:t>
            </a:r>
            <a:r>
              <a:rPr lang="cs-CZ" altLang="cs-CZ" sz="2800" dirty="0"/>
              <a:t>, </a:t>
            </a:r>
            <a:r>
              <a:rPr lang="cs-CZ" altLang="cs-CZ" sz="2800" dirty="0" err="1"/>
              <a:t>was</a:t>
            </a:r>
            <a:endParaRPr lang="cs-CZ" altLang="cs-CZ" sz="2800" dirty="0"/>
          </a:p>
          <a:p>
            <a:pPr>
              <a:lnSpc>
                <a:spcPct val="80000"/>
              </a:lnSpc>
              <a:buFont typeface="Wingdings" pitchFamily="2" charset="2"/>
              <a:buNone/>
            </a:pPr>
            <a:r>
              <a:rPr lang="cs-CZ" altLang="cs-CZ" sz="2800" dirty="0"/>
              <a:t> </a:t>
            </a:r>
            <a:r>
              <a:rPr lang="cs-CZ" altLang="cs-CZ" sz="2800" dirty="0" err="1"/>
              <a:t>murdered</a:t>
            </a:r>
            <a:r>
              <a:rPr lang="cs-CZ" altLang="cs-CZ" sz="2800" dirty="0"/>
              <a:t> </a:t>
            </a:r>
            <a:r>
              <a:rPr lang="cs-CZ" altLang="cs-CZ" sz="2800" dirty="0" err="1"/>
              <a:t>at</a:t>
            </a:r>
            <a:r>
              <a:rPr lang="cs-CZ" altLang="cs-CZ" sz="2800" dirty="0"/>
              <a:t> </a:t>
            </a:r>
            <a:r>
              <a:rPr lang="cs-CZ" altLang="cs-CZ" sz="2800" dirty="0" err="1"/>
              <a:t>the</a:t>
            </a:r>
            <a:r>
              <a:rPr lang="cs-CZ" altLang="cs-CZ" sz="2800" dirty="0"/>
              <a:t> Olomouc</a:t>
            </a:r>
          </a:p>
          <a:p>
            <a:pPr>
              <a:lnSpc>
                <a:spcPct val="80000"/>
              </a:lnSpc>
              <a:buFont typeface="Wingdings" pitchFamily="2" charset="2"/>
              <a:buNone/>
            </a:pPr>
            <a:r>
              <a:rPr lang="cs-CZ" altLang="cs-CZ" sz="2800" dirty="0"/>
              <a:t> </a:t>
            </a:r>
            <a:r>
              <a:rPr lang="cs-CZ" altLang="cs-CZ" sz="2800" dirty="0" err="1"/>
              <a:t>Castle</a:t>
            </a:r>
            <a:r>
              <a:rPr lang="cs-CZ" altLang="cs-CZ" sz="2800" dirty="0"/>
              <a:t>. </a:t>
            </a:r>
          </a:p>
          <a:p>
            <a:pPr>
              <a:lnSpc>
                <a:spcPct val="80000"/>
              </a:lnSpc>
              <a:buFont typeface="Wingdings" pitchFamily="2" charset="2"/>
              <a:buNone/>
            </a:pPr>
            <a:r>
              <a:rPr lang="cs-CZ" altLang="cs-CZ" sz="1600" dirty="0">
                <a:solidFill>
                  <a:schemeClr val="accent2"/>
                </a:solidFill>
              </a:rPr>
              <a:t>    </a:t>
            </a:r>
          </a:p>
        </p:txBody>
      </p:sp>
    </p:spTree>
    <p:extLst>
      <p:ext uri="{BB962C8B-B14F-4D97-AF65-F5344CB8AC3E}">
        <p14:creationId xmlns:p14="http://schemas.microsoft.com/office/powerpoint/2010/main" val="286289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Palacky</a:t>
            </a:r>
            <a:r>
              <a:rPr lang="cs-CZ" dirty="0" smtClean="0"/>
              <a:t> University</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smtClean="0"/>
              <a:t>Olomouc is also an important </a:t>
            </a:r>
            <a:r>
              <a:rPr lang="en-US" dirty="0" err="1" smtClean="0"/>
              <a:t>centre</a:t>
            </a:r>
            <a:r>
              <a:rPr lang="en-US" dirty="0" smtClean="0"/>
              <a:t> of education and culture.</a:t>
            </a:r>
          </a:p>
          <a:p>
            <a:r>
              <a:rPr lang="en-US" dirty="0" err="1" smtClean="0"/>
              <a:t>Palacký</a:t>
            </a:r>
            <a:r>
              <a:rPr lang="en-US" dirty="0" smtClean="0"/>
              <a:t> University with 7 faculties is the second oldest university in our country.</a:t>
            </a:r>
          </a:p>
          <a:p>
            <a:r>
              <a:rPr lang="en-US" dirty="0" smtClean="0"/>
              <a:t>The university plays a very important role in the life of the town: With over 25,200 students (including those at Moravian College Olomouc), Olomouc has the highest density of university students in Central Europe. Many of the town's services are student-oriented. They close during holidays and the university exam periods. During the summer holiday, the trams run solo (apart from rush-hours), while during the university sessions, the lines are served by two coupled trams.</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60648"/>
            <a:ext cx="1446920" cy="119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96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 in Olomouc</a:t>
            </a:r>
            <a:endParaRPr lang="cs-CZ" dirty="0"/>
          </a:p>
        </p:txBody>
      </p:sp>
      <p:sp>
        <p:nvSpPr>
          <p:cNvPr id="3" name="Zástupný symbol pro obsah 2"/>
          <p:cNvSpPr>
            <a:spLocks noGrp="1"/>
          </p:cNvSpPr>
          <p:nvPr>
            <p:ph idx="1"/>
          </p:nvPr>
        </p:nvSpPr>
        <p:spPr/>
        <p:txBody>
          <a:bodyPr>
            <a:normAutofit/>
          </a:bodyPr>
          <a:lstStyle/>
          <a:p>
            <a:pPr>
              <a:lnSpc>
                <a:spcPct val="80000"/>
              </a:lnSpc>
            </a:pPr>
            <a:r>
              <a:rPr lang="cs-CZ" altLang="cs-CZ" sz="2800" dirty="0" smtClean="0"/>
              <a:t>Olomouc </a:t>
            </a:r>
            <a:r>
              <a:rPr lang="cs-CZ" altLang="cs-CZ" sz="2800" dirty="0" err="1" smtClean="0"/>
              <a:t>is</a:t>
            </a:r>
            <a:r>
              <a:rPr lang="cs-CZ" altLang="cs-CZ" sz="2800" dirty="0" smtClean="0"/>
              <a:t> a centre </a:t>
            </a:r>
            <a:r>
              <a:rPr lang="cs-CZ" altLang="cs-CZ" sz="2800" dirty="0" err="1" smtClean="0"/>
              <a:t>for</a:t>
            </a:r>
            <a:r>
              <a:rPr lang="cs-CZ" altLang="cs-CZ" sz="2800" dirty="0" smtClean="0"/>
              <a:t> </a:t>
            </a:r>
            <a:r>
              <a:rPr lang="cs-CZ" altLang="cs-CZ" sz="2800" dirty="0" err="1" smtClean="0"/>
              <a:t>sporting</a:t>
            </a:r>
            <a:r>
              <a:rPr lang="cs-CZ" altLang="cs-CZ" sz="2800" dirty="0" smtClean="0"/>
              <a:t> </a:t>
            </a:r>
            <a:r>
              <a:rPr lang="cs-CZ" altLang="cs-CZ" sz="2800" dirty="0" err="1" smtClean="0"/>
              <a:t>life</a:t>
            </a:r>
            <a:r>
              <a:rPr lang="cs-CZ" altLang="cs-CZ" sz="2800" dirty="0" smtClean="0"/>
              <a:t>  </a:t>
            </a:r>
            <a:r>
              <a:rPr lang="cs-CZ" altLang="cs-CZ" sz="2800" dirty="0" err="1" smtClean="0"/>
              <a:t>too</a:t>
            </a:r>
            <a:r>
              <a:rPr lang="cs-CZ" altLang="cs-CZ" sz="2800" dirty="0" smtClean="0"/>
              <a:t>. </a:t>
            </a:r>
            <a:r>
              <a:rPr lang="cs-CZ" altLang="cs-CZ" sz="2800" dirty="0" err="1" smtClean="0"/>
              <a:t>There</a:t>
            </a:r>
            <a:r>
              <a:rPr lang="cs-CZ" altLang="cs-CZ" sz="2800" dirty="0" smtClean="0"/>
              <a:t> are </a:t>
            </a:r>
            <a:r>
              <a:rPr lang="cs-CZ" altLang="cs-CZ" sz="2800" dirty="0" err="1" smtClean="0"/>
              <a:t>sports</a:t>
            </a:r>
            <a:r>
              <a:rPr lang="cs-CZ" altLang="cs-CZ" sz="2800" dirty="0" smtClean="0"/>
              <a:t> </a:t>
            </a:r>
            <a:r>
              <a:rPr lang="cs-CZ" altLang="cs-CZ" sz="2800" dirty="0" err="1" smtClean="0"/>
              <a:t>stadions</a:t>
            </a:r>
            <a:r>
              <a:rPr lang="cs-CZ" altLang="cs-CZ" sz="2800" dirty="0" smtClean="0"/>
              <a:t>, </a:t>
            </a:r>
            <a:r>
              <a:rPr lang="cs-CZ" altLang="cs-CZ" sz="2800" dirty="0" err="1" smtClean="0"/>
              <a:t>sports</a:t>
            </a:r>
            <a:r>
              <a:rPr lang="cs-CZ" altLang="cs-CZ" sz="2800" dirty="0" smtClean="0"/>
              <a:t> </a:t>
            </a:r>
            <a:r>
              <a:rPr lang="cs-CZ" altLang="cs-CZ" sz="2800" dirty="0" err="1" smtClean="0"/>
              <a:t>halls</a:t>
            </a:r>
            <a:r>
              <a:rPr lang="cs-CZ" altLang="cs-CZ" sz="2800" dirty="0" smtClean="0"/>
              <a:t>, </a:t>
            </a:r>
            <a:r>
              <a:rPr lang="cs-CZ" altLang="cs-CZ" sz="2800" dirty="0" err="1" smtClean="0"/>
              <a:t>swimming</a:t>
            </a:r>
            <a:r>
              <a:rPr lang="cs-CZ" altLang="cs-CZ" sz="2800" dirty="0" smtClean="0"/>
              <a:t> </a:t>
            </a:r>
            <a:r>
              <a:rPr lang="cs-CZ" altLang="cs-CZ" sz="2800" dirty="0" err="1" smtClean="0"/>
              <a:t>pools</a:t>
            </a:r>
            <a:r>
              <a:rPr lang="cs-CZ" altLang="cs-CZ" sz="2800" dirty="0" smtClean="0"/>
              <a:t>, </a:t>
            </a:r>
            <a:r>
              <a:rPr lang="cs-CZ" altLang="cs-CZ" sz="2800" dirty="0" err="1" smtClean="0"/>
              <a:t>tennis</a:t>
            </a:r>
            <a:r>
              <a:rPr lang="cs-CZ" altLang="cs-CZ" sz="2800" dirty="0" smtClean="0"/>
              <a:t> </a:t>
            </a:r>
            <a:r>
              <a:rPr lang="cs-CZ" altLang="cs-CZ" sz="2800" dirty="0" err="1" smtClean="0"/>
              <a:t>courts</a:t>
            </a:r>
            <a:r>
              <a:rPr lang="cs-CZ" altLang="cs-CZ" sz="2800" dirty="0" smtClean="0"/>
              <a:t>, </a:t>
            </a:r>
            <a:r>
              <a:rPr lang="cs-CZ" altLang="cs-CZ" sz="2800" dirty="0" err="1" smtClean="0"/>
              <a:t>ice</a:t>
            </a:r>
            <a:r>
              <a:rPr lang="cs-CZ" altLang="cs-CZ" sz="2800" dirty="0" smtClean="0"/>
              <a:t> </a:t>
            </a:r>
            <a:r>
              <a:rPr lang="cs-CZ" altLang="cs-CZ" sz="2800" dirty="0" err="1" smtClean="0"/>
              <a:t>rinks</a:t>
            </a:r>
            <a:r>
              <a:rPr lang="cs-CZ" altLang="cs-CZ" sz="2800" dirty="0" smtClean="0"/>
              <a:t>, </a:t>
            </a:r>
            <a:r>
              <a:rPr lang="cs-CZ" altLang="cs-CZ" sz="2800" dirty="0" err="1" smtClean="0"/>
              <a:t>gymnasiums</a:t>
            </a:r>
            <a:r>
              <a:rPr lang="cs-CZ" altLang="cs-CZ" sz="2800" dirty="0" smtClean="0"/>
              <a:t>, fitness </a:t>
            </a:r>
            <a:r>
              <a:rPr lang="cs-CZ" altLang="cs-CZ" sz="2800" dirty="0" err="1" smtClean="0"/>
              <a:t>centres</a:t>
            </a:r>
            <a:r>
              <a:rPr lang="cs-CZ" altLang="cs-CZ" sz="2800" dirty="0" smtClean="0"/>
              <a:t>. </a:t>
            </a:r>
          </a:p>
          <a:p>
            <a:pPr>
              <a:lnSpc>
                <a:spcPct val="80000"/>
              </a:lnSpc>
            </a:pPr>
            <a:r>
              <a:rPr lang="cs-CZ" altLang="cs-CZ" sz="2800" dirty="0" smtClean="0"/>
              <a:t> </a:t>
            </a:r>
            <a:r>
              <a:rPr lang="cs-CZ" altLang="cs-CZ" sz="2800" dirty="0" err="1" smtClean="0"/>
              <a:t>The</a:t>
            </a:r>
            <a:r>
              <a:rPr lang="cs-CZ" altLang="cs-CZ" sz="2800" dirty="0" smtClean="0"/>
              <a:t> </a:t>
            </a:r>
            <a:r>
              <a:rPr lang="cs-CZ" altLang="cs-CZ" sz="2800" dirty="0" err="1" smtClean="0"/>
              <a:t>best-known</a:t>
            </a:r>
            <a:r>
              <a:rPr lang="cs-CZ" altLang="cs-CZ" sz="2800" dirty="0" smtClean="0"/>
              <a:t> </a:t>
            </a:r>
            <a:r>
              <a:rPr lang="cs-CZ" altLang="cs-CZ" sz="2800" dirty="0" err="1" smtClean="0"/>
              <a:t>sports</a:t>
            </a:r>
            <a:r>
              <a:rPr lang="cs-CZ" altLang="cs-CZ" sz="2800" dirty="0" smtClean="0"/>
              <a:t> </a:t>
            </a:r>
            <a:r>
              <a:rPr lang="cs-CZ" altLang="cs-CZ" sz="2800" dirty="0" err="1" smtClean="0"/>
              <a:t>clubs</a:t>
            </a:r>
            <a:r>
              <a:rPr lang="cs-CZ" altLang="cs-CZ" sz="2800" dirty="0" smtClean="0"/>
              <a:t> are HC </a:t>
            </a:r>
            <a:r>
              <a:rPr lang="cs-CZ" altLang="cs-CZ" sz="2800" dirty="0" err="1" smtClean="0"/>
              <a:t>that</a:t>
            </a:r>
            <a:r>
              <a:rPr lang="cs-CZ" altLang="cs-CZ" sz="2800" dirty="0" smtClean="0"/>
              <a:t> </a:t>
            </a:r>
            <a:r>
              <a:rPr lang="cs-CZ" altLang="cs-CZ" sz="2800" dirty="0" err="1" smtClean="0"/>
              <a:t>plays</a:t>
            </a:r>
            <a:r>
              <a:rPr lang="cs-CZ" altLang="cs-CZ" sz="2800" dirty="0" smtClean="0"/>
              <a:t> </a:t>
            </a:r>
            <a:r>
              <a:rPr lang="cs-CZ" altLang="cs-CZ" sz="2800" dirty="0" err="1" smtClean="0"/>
              <a:t>the</a:t>
            </a:r>
            <a:r>
              <a:rPr lang="cs-CZ" altLang="cs-CZ" sz="2800" dirty="0" smtClean="0"/>
              <a:t> </a:t>
            </a:r>
            <a:r>
              <a:rPr lang="cs-CZ" altLang="cs-CZ" sz="2800" dirty="0" err="1" smtClean="0"/>
              <a:t>first</a:t>
            </a:r>
            <a:r>
              <a:rPr lang="cs-CZ" altLang="cs-CZ" sz="2800" dirty="0" smtClean="0"/>
              <a:t> </a:t>
            </a:r>
            <a:r>
              <a:rPr lang="cs-CZ" altLang="cs-CZ" sz="2800" dirty="0" err="1" smtClean="0"/>
              <a:t>ice-hockey</a:t>
            </a:r>
            <a:r>
              <a:rPr lang="cs-CZ" altLang="cs-CZ" sz="2800" dirty="0" smtClean="0"/>
              <a:t> </a:t>
            </a:r>
            <a:r>
              <a:rPr lang="cs-CZ" altLang="cs-CZ" sz="2800" dirty="0" err="1" smtClean="0"/>
              <a:t>league</a:t>
            </a:r>
            <a:r>
              <a:rPr lang="cs-CZ" altLang="cs-CZ" sz="2800" dirty="0" smtClean="0"/>
              <a:t>, and Sigma </a:t>
            </a:r>
            <a:r>
              <a:rPr lang="cs-CZ" altLang="cs-CZ" sz="2800" dirty="0" err="1" smtClean="0"/>
              <a:t>that</a:t>
            </a:r>
            <a:r>
              <a:rPr lang="cs-CZ" altLang="cs-CZ" sz="2800" dirty="0" smtClean="0"/>
              <a:t> </a:t>
            </a:r>
            <a:r>
              <a:rPr lang="cs-CZ" altLang="cs-CZ" sz="2800" dirty="0" err="1" smtClean="0"/>
              <a:t>plays</a:t>
            </a:r>
            <a:r>
              <a:rPr lang="cs-CZ" altLang="cs-CZ" sz="2800" dirty="0"/>
              <a:t> </a:t>
            </a:r>
            <a:r>
              <a:rPr lang="cs-CZ" altLang="cs-CZ" sz="2800" dirty="0" err="1" smtClean="0"/>
              <a:t>the</a:t>
            </a:r>
            <a:r>
              <a:rPr lang="cs-CZ" altLang="cs-CZ" sz="2800" dirty="0" smtClean="0"/>
              <a:t> </a:t>
            </a:r>
            <a:r>
              <a:rPr lang="cs-CZ" altLang="cs-CZ" sz="2800" dirty="0" err="1" smtClean="0"/>
              <a:t>first</a:t>
            </a:r>
            <a:r>
              <a:rPr lang="cs-CZ" altLang="cs-CZ" sz="2800" dirty="0" smtClean="0"/>
              <a:t> </a:t>
            </a:r>
            <a:r>
              <a:rPr lang="cs-CZ" altLang="cs-CZ" sz="2800" dirty="0" err="1" smtClean="0"/>
              <a:t>football</a:t>
            </a:r>
            <a:r>
              <a:rPr lang="cs-CZ" altLang="cs-CZ" sz="2800" dirty="0" smtClean="0"/>
              <a:t> </a:t>
            </a:r>
            <a:r>
              <a:rPr lang="cs-CZ" altLang="cs-CZ" sz="2800" dirty="0" err="1" smtClean="0"/>
              <a:t>league</a:t>
            </a:r>
            <a:r>
              <a:rPr lang="cs-CZ" altLang="cs-CZ" sz="2800" dirty="0" smtClean="0"/>
              <a:t>.</a:t>
            </a:r>
          </a:p>
          <a:p>
            <a:pPr>
              <a:lnSpc>
                <a:spcPct val="80000"/>
              </a:lnSpc>
            </a:pPr>
            <a:endParaRPr lang="cs-CZ" altLang="cs-CZ" dirty="0" smtClean="0"/>
          </a:p>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861048"/>
            <a:ext cx="3767137"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6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Sport</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smtClean="0"/>
          </a:p>
          <a:p>
            <a:r>
              <a:rPr lang="cs-CZ" dirty="0" smtClean="0"/>
              <a:t>    AK Olomouc – </a:t>
            </a:r>
            <a:r>
              <a:rPr lang="cs-CZ" dirty="0" err="1" smtClean="0"/>
              <a:t>athletics</a:t>
            </a:r>
            <a:r>
              <a:rPr lang="cs-CZ" dirty="0" smtClean="0"/>
              <a:t> club</a:t>
            </a:r>
          </a:p>
          <a:p>
            <a:r>
              <a:rPr lang="cs-CZ" dirty="0" smtClean="0"/>
              <a:t>    Skokani Olomouc – baseball club</a:t>
            </a:r>
          </a:p>
          <a:p>
            <a:r>
              <a:rPr lang="cs-CZ" dirty="0" smtClean="0"/>
              <a:t>    1. HFK Olomouc – </a:t>
            </a:r>
            <a:r>
              <a:rPr lang="cs-CZ" dirty="0" err="1" smtClean="0"/>
              <a:t>football</a:t>
            </a:r>
            <a:r>
              <a:rPr lang="cs-CZ" dirty="0" smtClean="0"/>
              <a:t> club</a:t>
            </a:r>
          </a:p>
          <a:p>
            <a:r>
              <a:rPr lang="cs-CZ" dirty="0" smtClean="0"/>
              <a:t>    SK Sigma Olomouc – </a:t>
            </a:r>
            <a:r>
              <a:rPr lang="cs-CZ" dirty="0" err="1" smtClean="0"/>
              <a:t>football</a:t>
            </a:r>
            <a:r>
              <a:rPr lang="cs-CZ" dirty="0" smtClean="0"/>
              <a:t> club</a:t>
            </a:r>
          </a:p>
          <a:p>
            <a:r>
              <a:rPr lang="cs-CZ" dirty="0" smtClean="0"/>
              <a:t>    DHK Olomouc – </a:t>
            </a:r>
            <a:r>
              <a:rPr lang="cs-CZ" dirty="0" err="1" smtClean="0"/>
              <a:t>women's</a:t>
            </a:r>
            <a:r>
              <a:rPr lang="cs-CZ" dirty="0" smtClean="0"/>
              <a:t> </a:t>
            </a:r>
            <a:r>
              <a:rPr lang="cs-CZ" dirty="0" err="1" smtClean="0"/>
              <a:t>handball</a:t>
            </a:r>
            <a:r>
              <a:rPr lang="cs-CZ" dirty="0" smtClean="0"/>
              <a:t> club</a:t>
            </a:r>
          </a:p>
          <a:p>
            <a:r>
              <a:rPr lang="cs-CZ" dirty="0" smtClean="0"/>
              <a:t>    HC Olomouc – </a:t>
            </a:r>
            <a:r>
              <a:rPr lang="cs-CZ" dirty="0" err="1" smtClean="0"/>
              <a:t>ice</a:t>
            </a:r>
            <a:r>
              <a:rPr lang="cs-CZ" dirty="0" smtClean="0"/>
              <a:t> </a:t>
            </a:r>
            <a:r>
              <a:rPr lang="cs-CZ" dirty="0" err="1" smtClean="0"/>
              <a:t>hockey</a:t>
            </a:r>
            <a:r>
              <a:rPr lang="cs-CZ" dirty="0" smtClean="0"/>
              <a:t> club</a:t>
            </a:r>
          </a:p>
          <a:p>
            <a:r>
              <a:rPr lang="cs-CZ" dirty="0" smtClean="0"/>
              <a:t>    VK UP Olomouc – </a:t>
            </a:r>
            <a:r>
              <a:rPr lang="cs-CZ" dirty="0" err="1" smtClean="0"/>
              <a:t>women's</a:t>
            </a:r>
            <a:r>
              <a:rPr lang="cs-CZ" dirty="0" smtClean="0"/>
              <a:t> </a:t>
            </a:r>
            <a:r>
              <a:rPr lang="cs-CZ" dirty="0" err="1" smtClean="0"/>
              <a:t>volleyball</a:t>
            </a:r>
            <a:r>
              <a:rPr lang="cs-CZ" dirty="0" smtClean="0"/>
              <a:t> club</a:t>
            </a:r>
          </a:p>
          <a:p>
            <a:r>
              <a:rPr lang="cs-CZ" dirty="0" smtClean="0"/>
              <a:t>    RC Olomouc – </a:t>
            </a:r>
            <a:r>
              <a:rPr lang="cs-CZ" dirty="0" err="1" smtClean="0"/>
              <a:t>rugby</a:t>
            </a:r>
            <a:r>
              <a:rPr lang="cs-CZ" dirty="0" smtClean="0"/>
              <a:t> club</a:t>
            </a:r>
          </a:p>
          <a:p>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6672"/>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65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Other</a:t>
            </a:r>
            <a:r>
              <a:rPr lang="cs-CZ" dirty="0" smtClean="0"/>
              <a:t> </a:t>
            </a:r>
            <a:r>
              <a:rPr lang="cs-CZ" dirty="0" err="1" smtClean="0"/>
              <a:t>Tourist</a:t>
            </a:r>
            <a:r>
              <a:rPr lang="cs-CZ" dirty="0" smtClean="0"/>
              <a:t> </a:t>
            </a:r>
            <a:r>
              <a:rPr lang="cs-CZ" dirty="0" err="1" smtClean="0"/>
              <a:t>Destinations</a:t>
            </a:r>
            <a:endParaRPr lang="cs-CZ" dirty="0"/>
          </a:p>
        </p:txBody>
      </p:sp>
      <p:sp>
        <p:nvSpPr>
          <p:cNvPr id="3" name="Zástupný symbol pro obsah 2"/>
          <p:cNvSpPr>
            <a:spLocks noGrp="1"/>
          </p:cNvSpPr>
          <p:nvPr>
            <p:ph idx="1"/>
          </p:nvPr>
        </p:nvSpPr>
        <p:spPr/>
        <p:txBody>
          <a:bodyPr/>
          <a:lstStyle/>
          <a:p>
            <a:r>
              <a:rPr lang="cs-CZ" dirty="0" err="1" smtClean="0"/>
              <a:t>The</a:t>
            </a:r>
            <a:r>
              <a:rPr lang="cs-CZ" dirty="0" smtClean="0"/>
              <a:t> </a:t>
            </a:r>
            <a:r>
              <a:rPr lang="cs-CZ" dirty="0" err="1" smtClean="0"/>
              <a:t>town</a:t>
            </a:r>
            <a:r>
              <a:rPr lang="cs-CZ" dirty="0" smtClean="0"/>
              <a:t> </a:t>
            </a:r>
            <a:r>
              <a:rPr lang="cs-CZ" dirty="0" err="1" smtClean="0"/>
              <a:t>of</a:t>
            </a:r>
            <a:r>
              <a:rPr lang="cs-CZ" dirty="0" smtClean="0"/>
              <a:t> Jeseník – </a:t>
            </a:r>
            <a:r>
              <a:rPr lang="cs-CZ" dirty="0" err="1" smtClean="0"/>
              <a:t>Priessnitz</a:t>
            </a:r>
            <a:r>
              <a:rPr lang="cs-CZ" dirty="0" smtClean="0"/>
              <a:t> </a:t>
            </a:r>
            <a:r>
              <a:rPr lang="cs-CZ" dirty="0" err="1" smtClean="0"/>
              <a:t>spa</a:t>
            </a:r>
            <a:endParaRPr lang="cs-CZ" dirty="0" smtClean="0"/>
          </a:p>
          <a:p>
            <a:r>
              <a:rPr lang="cs-CZ" dirty="0" smtClean="0"/>
              <a:t>Karlova Studánka – </a:t>
            </a:r>
            <a:r>
              <a:rPr lang="cs-CZ" dirty="0" err="1" smtClean="0"/>
              <a:t>climatic</a:t>
            </a:r>
            <a:r>
              <a:rPr lang="cs-CZ" dirty="0" smtClean="0"/>
              <a:t> </a:t>
            </a:r>
            <a:r>
              <a:rPr lang="cs-CZ" dirty="0" err="1" smtClean="0"/>
              <a:t>spa</a:t>
            </a:r>
            <a:endParaRPr lang="cs-CZ" dirty="0" smtClean="0"/>
          </a:p>
          <a:p>
            <a:r>
              <a:rPr lang="cs-CZ" dirty="0" smtClean="0"/>
              <a:t>Svatý Kopeček </a:t>
            </a:r>
            <a:r>
              <a:rPr lang="cs-CZ" dirty="0" err="1" smtClean="0"/>
              <a:t>village</a:t>
            </a:r>
            <a:r>
              <a:rPr lang="cs-CZ" dirty="0" smtClean="0"/>
              <a:t> - </a:t>
            </a:r>
            <a:r>
              <a:rPr lang="cs-CZ" dirty="0" err="1" smtClean="0"/>
              <a:t>well-known</a:t>
            </a:r>
            <a:r>
              <a:rPr lang="cs-CZ" dirty="0" smtClean="0"/>
              <a:t> </a:t>
            </a:r>
            <a:r>
              <a:rPr lang="cs-CZ" dirty="0" err="1" smtClean="0"/>
              <a:t>Pilgrimage</a:t>
            </a:r>
            <a:r>
              <a:rPr lang="cs-CZ" dirty="0" smtClean="0"/>
              <a:t> </a:t>
            </a:r>
            <a:r>
              <a:rPr lang="cs-CZ" dirty="0" err="1" smtClean="0"/>
              <a:t>Church</a:t>
            </a:r>
            <a:r>
              <a:rPr lang="cs-CZ" dirty="0" smtClean="0"/>
              <a:t> </a:t>
            </a:r>
            <a:r>
              <a:rPr lang="cs-CZ" dirty="0" err="1" smtClean="0"/>
              <a:t>of</a:t>
            </a:r>
            <a:r>
              <a:rPr lang="cs-CZ" dirty="0" smtClean="0"/>
              <a:t> </a:t>
            </a:r>
            <a:r>
              <a:rPr lang="cs-CZ" dirty="0" err="1" smtClean="0"/>
              <a:t>the</a:t>
            </a:r>
            <a:r>
              <a:rPr lang="cs-CZ" dirty="0" smtClean="0"/>
              <a:t> </a:t>
            </a:r>
            <a:r>
              <a:rPr lang="cs-CZ" dirty="0" err="1" smtClean="0"/>
              <a:t>Visitation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Virgin</a:t>
            </a:r>
            <a:r>
              <a:rPr lang="cs-CZ" dirty="0" smtClean="0"/>
              <a:t> Mary and </a:t>
            </a:r>
            <a:r>
              <a:rPr lang="cs-CZ" dirty="0" err="1" smtClean="0"/>
              <a:t>the</a:t>
            </a:r>
            <a:r>
              <a:rPr lang="cs-CZ" dirty="0" smtClean="0"/>
              <a:t> </a:t>
            </a:r>
            <a:r>
              <a:rPr lang="cs-CZ" dirty="0" err="1" smtClean="0"/>
              <a:t>monastry</a:t>
            </a:r>
            <a:r>
              <a:rPr lang="cs-CZ" dirty="0" smtClean="0"/>
              <a:t> (</a:t>
            </a:r>
            <a:r>
              <a:rPr lang="cs-CZ" dirty="0" err="1" smtClean="0"/>
              <a:t>Baroque</a:t>
            </a:r>
            <a:r>
              <a:rPr lang="cs-CZ" dirty="0" smtClean="0"/>
              <a:t>)</a:t>
            </a:r>
          </a:p>
          <a:p>
            <a:r>
              <a:rPr lang="cs-CZ" dirty="0" smtClean="0"/>
              <a:t> </a:t>
            </a:r>
            <a:r>
              <a:rPr lang="cs-CZ" dirty="0" err="1" smtClean="0"/>
              <a:t>Scenic</a:t>
            </a:r>
            <a:r>
              <a:rPr lang="cs-CZ" dirty="0" smtClean="0"/>
              <a:t> place: Dlouhé Stráně </a:t>
            </a:r>
            <a:r>
              <a:rPr lang="cs-CZ" dirty="0" err="1" smtClean="0"/>
              <a:t>water</a:t>
            </a:r>
            <a:r>
              <a:rPr lang="cs-CZ" dirty="0" smtClean="0"/>
              <a:t> </a:t>
            </a:r>
            <a:r>
              <a:rPr lang="cs-CZ" dirty="0" err="1" smtClean="0"/>
              <a:t>reservoir</a:t>
            </a:r>
            <a:r>
              <a:rPr lang="cs-CZ" dirty="0" smtClean="0"/>
              <a:t> on </a:t>
            </a:r>
            <a:r>
              <a:rPr lang="cs-CZ" dirty="0" err="1" smtClean="0"/>
              <a:t>the</a:t>
            </a:r>
            <a:r>
              <a:rPr lang="cs-CZ" dirty="0" smtClean="0"/>
              <a:t> top </a:t>
            </a:r>
            <a:r>
              <a:rPr lang="cs-CZ" dirty="0" err="1" smtClean="0"/>
              <a:t>of</a:t>
            </a:r>
            <a:r>
              <a:rPr lang="cs-CZ" dirty="0" smtClean="0"/>
              <a:t> </a:t>
            </a:r>
            <a:r>
              <a:rPr lang="cs-CZ" dirty="0" err="1" smtClean="0"/>
              <a:t>the</a:t>
            </a:r>
            <a:r>
              <a:rPr lang="cs-CZ" dirty="0" smtClean="0"/>
              <a:t> </a:t>
            </a:r>
            <a:r>
              <a:rPr lang="cs-CZ" dirty="0" err="1" smtClean="0"/>
              <a:t>hill</a:t>
            </a:r>
            <a:endParaRPr lang="cs-CZ" dirty="0" smtClean="0"/>
          </a:p>
          <a:p>
            <a:endParaRPr lang="cs-CZ" dirty="0"/>
          </a:p>
        </p:txBody>
      </p:sp>
    </p:spTree>
    <p:extLst>
      <p:ext uri="{BB962C8B-B14F-4D97-AF65-F5344CB8AC3E}">
        <p14:creationId xmlns:p14="http://schemas.microsoft.com/office/powerpoint/2010/main" val="300227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Svatý Kopeček</a:t>
            </a:r>
            <a:endParaRPr lang="cs-CZ"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500346" cy="3600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18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Nature</a:t>
            </a:r>
            <a:r>
              <a:rPr lang="cs-CZ" dirty="0" smtClean="0"/>
              <a:t> and </a:t>
            </a:r>
            <a:r>
              <a:rPr lang="cs-CZ" dirty="0" err="1" smtClean="0"/>
              <a:t>landscape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smtClean="0"/>
              <a:t>Protected</a:t>
            </a:r>
            <a:r>
              <a:rPr lang="cs-CZ" dirty="0" smtClean="0"/>
              <a:t> </a:t>
            </a:r>
            <a:r>
              <a:rPr lang="cs-CZ" dirty="0" err="1" smtClean="0"/>
              <a:t>landscape</a:t>
            </a:r>
            <a:r>
              <a:rPr lang="cs-CZ" dirty="0" smtClean="0"/>
              <a:t> area Litovelské Pomoraví  - many </a:t>
            </a:r>
            <a:r>
              <a:rPr lang="cs-CZ" dirty="0" err="1" smtClean="0"/>
              <a:t>endangered</a:t>
            </a:r>
            <a:r>
              <a:rPr lang="cs-CZ" dirty="0" smtClean="0"/>
              <a:t> </a:t>
            </a:r>
            <a:r>
              <a:rPr lang="cs-CZ" dirty="0" err="1" smtClean="0"/>
              <a:t>kinds</a:t>
            </a:r>
            <a:r>
              <a:rPr lang="cs-CZ" dirty="0" smtClean="0"/>
              <a:t> </a:t>
            </a:r>
            <a:r>
              <a:rPr lang="cs-CZ" dirty="0" err="1" smtClean="0"/>
              <a:t>of</a:t>
            </a:r>
            <a:r>
              <a:rPr lang="cs-CZ" dirty="0" smtClean="0"/>
              <a:t> </a:t>
            </a:r>
            <a:r>
              <a:rPr lang="cs-CZ" dirty="0" err="1" smtClean="0"/>
              <a:t>plants</a:t>
            </a:r>
            <a:r>
              <a:rPr lang="cs-CZ" dirty="0" smtClean="0"/>
              <a:t> and </a:t>
            </a:r>
            <a:r>
              <a:rPr lang="cs-CZ" dirty="0" err="1" smtClean="0"/>
              <a:t>animals</a:t>
            </a:r>
            <a:r>
              <a:rPr lang="cs-CZ" dirty="0" smtClean="0"/>
              <a:t>, many period </a:t>
            </a:r>
            <a:r>
              <a:rPr lang="cs-CZ" dirty="0" err="1" smtClean="0"/>
              <a:t>river</a:t>
            </a:r>
            <a:r>
              <a:rPr lang="cs-CZ" dirty="0" smtClean="0"/>
              <a:t> </a:t>
            </a:r>
            <a:r>
              <a:rPr lang="cs-CZ" dirty="0" err="1" smtClean="0"/>
              <a:t>branches</a:t>
            </a:r>
            <a:r>
              <a:rPr lang="cs-CZ" dirty="0" smtClean="0"/>
              <a:t> (</a:t>
            </a:r>
            <a:r>
              <a:rPr lang="cs-CZ" dirty="0" err="1" smtClean="0"/>
              <a:t>protection</a:t>
            </a:r>
            <a:r>
              <a:rPr lang="cs-CZ" dirty="0" smtClean="0"/>
              <a:t> </a:t>
            </a:r>
            <a:r>
              <a:rPr lang="cs-CZ" dirty="0" err="1" smtClean="0"/>
              <a:t>against</a:t>
            </a:r>
            <a:r>
              <a:rPr lang="cs-CZ" dirty="0" smtClean="0"/>
              <a:t> </a:t>
            </a:r>
            <a:r>
              <a:rPr lang="cs-CZ" dirty="0" err="1" smtClean="0"/>
              <a:t>flooding</a:t>
            </a:r>
            <a:r>
              <a:rPr lang="cs-CZ" dirty="0" smtClean="0"/>
              <a:t> </a:t>
            </a:r>
            <a:r>
              <a:rPr lang="cs-CZ" dirty="0" err="1" smtClean="0"/>
              <a:t>water</a:t>
            </a:r>
            <a:r>
              <a:rPr lang="cs-CZ" dirty="0" smtClean="0"/>
              <a:t>)</a:t>
            </a:r>
          </a:p>
          <a:p>
            <a:r>
              <a:rPr lang="cs-CZ" dirty="0" err="1" smtClean="0"/>
              <a:t>caves</a:t>
            </a:r>
            <a:r>
              <a:rPr lang="cs-CZ" dirty="0" smtClean="0"/>
              <a:t> in </a:t>
            </a:r>
            <a:r>
              <a:rPr lang="cs-CZ" dirty="0" err="1" smtClean="0"/>
              <a:t>the</a:t>
            </a:r>
            <a:r>
              <a:rPr lang="cs-CZ" dirty="0" smtClean="0"/>
              <a:t> region: </a:t>
            </a:r>
            <a:r>
              <a:rPr lang="cs-CZ" dirty="0" err="1" smtClean="0"/>
              <a:t>Javoříčko</a:t>
            </a:r>
            <a:r>
              <a:rPr lang="cs-CZ" dirty="0" smtClean="0"/>
              <a:t> </a:t>
            </a:r>
            <a:r>
              <a:rPr lang="cs-CZ" dirty="0" err="1" smtClean="0"/>
              <a:t>Caves</a:t>
            </a:r>
            <a:r>
              <a:rPr lang="cs-CZ" dirty="0" smtClean="0"/>
              <a:t> , Mladeč </a:t>
            </a:r>
            <a:r>
              <a:rPr lang="cs-CZ" dirty="0" err="1" smtClean="0"/>
              <a:t>Caves</a:t>
            </a:r>
            <a:r>
              <a:rPr lang="cs-CZ" dirty="0" smtClean="0"/>
              <a:t> ,</a:t>
            </a:r>
            <a:r>
              <a:rPr lang="cs-CZ" dirty="0" err="1" smtClean="0"/>
              <a:t>Zbrašov</a:t>
            </a:r>
            <a:r>
              <a:rPr lang="cs-CZ" dirty="0" smtClean="0"/>
              <a:t> aragonite </a:t>
            </a:r>
            <a:r>
              <a:rPr lang="cs-CZ" dirty="0" err="1" smtClean="0"/>
              <a:t>caves</a:t>
            </a:r>
            <a:r>
              <a:rPr lang="cs-CZ" dirty="0" smtClean="0"/>
              <a:t>, Hranice </a:t>
            </a:r>
            <a:r>
              <a:rPr lang="cs-CZ" dirty="0" err="1" smtClean="0"/>
              <a:t>Abbys</a:t>
            </a:r>
            <a:r>
              <a:rPr lang="cs-CZ" dirty="0" smtClean="0"/>
              <a:t> – </a:t>
            </a:r>
            <a:r>
              <a:rPr lang="cs-CZ" dirty="0" err="1" smtClean="0"/>
              <a:t>with</a:t>
            </a:r>
            <a:r>
              <a:rPr lang="cs-CZ" dirty="0" smtClean="0"/>
              <a:t> </a:t>
            </a:r>
            <a:r>
              <a:rPr lang="cs-CZ" dirty="0" err="1" smtClean="0"/>
              <a:t>the</a:t>
            </a:r>
            <a:r>
              <a:rPr lang="cs-CZ" dirty="0" smtClean="0"/>
              <a:t> </a:t>
            </a:r>
            <a:r>
              <a:rPr lang="cs-CZ" dirty="0" err="1" smtClean="0"/>
              <a:t>depth</a:t>
            </a:r>
            <a:r>
              <a:rPr lang="cs-CZ" dirty="0" smtClean="0"/>
              <a:t> </a:t>
            </a:r>
            <a:r>
              <a:rPr lang="cs-CZ" dirty="0" err="1" smtClean="0"/>
              <a:t>of</a:t>
            </a:r>
            <a:r>
              <a:rPr lang="cs-CZ" dirty="0" smtClean="0"/>
              <a:t> 442.5m, </a:t>
            </a:r>
            <a:r>
              <a:rPr lang="cs-CZ" dirty="0" err="1" smtClean="0"/>
              <a:t>the</a:t>
            </a:r>
            <a:r>
              <a:rPr lang="cs-CZ" dirty="0" smtClean="0"/>
              <a:t> </a:t>
            </a:r>
            <a:r>
              <a:rPr lang="cs-CZ" dirty="0" err="1" smtClean="0"/>
              <a:t>deepest</a:t>
            </a:r>
            <a:r>
              <a:rPr lang="cs-CZ" dirty="0" smtClean="0"/>
              <a:t> </a:t>
            </a:r>
            <a:r>
              <a:rPr lang="cs-CZ" dirty="0" err="1" smtClean="0"/>
              <a:t>abbys</a:t>
            </a:r>
            <a:r>
              <a:rPr lang="cs-CZ" dirty="0" smtClean="0"/>
              <a:t> in </a:t>
            </a:r>
            <a:r>
              <a:rPr lang="cs-CZ" dirty="0" err="1" smtClean="0"/>
              <a:t>the</a:t>
            </a:r>
            <a:r>
              <a:rPr lang="cs-CZ" dirty="0" smtClean="0"/>
              <a:t> CR, </a:t>
            </a:r>
            <a:r>
              <a:rPr lang="cs-CZ" dirty="0" err="1" smtClean="0"/>
              <a:t>the</a:t>
            </a:r>
            <a:r>
              <a:rPr lang="cs-CZ" dirty="0" smtClean="0"/>
              <a:t> second </a:t>
            </a:r>
            <a:r>
              <a:rPr lang="cs-CZ" dirty="0" err="1" smtClean="0"/>
              <a:t>deepest</a:t>
            </a:r>
            <a:r>
              <a:rPr lang="cs-CZ" dirty="0" smtClean="0"/>
              <a:t> </a:t>
            </a:r>
            <a:r>
              <a:rPr lang="cs-CZ" dirty="0" err="1" smtClean="0"/>
              <a:t>underwater</a:t>
            </a:r>
            <a:r>
              <a:rPr lang="cs-CZ" dirty="0" smtClean="0"/>
              <a:t> </a:t>
            </a:r>
            <a:r>
              <a:rPr lang="cs-CZ" dirty="0" err="1" smtClean="0"/>
              <a:t>abbys</a:t>
            </a:r>
            <a:r>
              <a:rPr lang="cs-CZ" dirty="0" smtClean="0"/>
              <a:t> in </a:t>
            </a:r>
            <a:r>
              <a:rPr lang="cs-CZ" dirty="0" err="1" smtClean="0"/>
              <a:t>the</a:t>
            </a:r>
            <a:r>
              <a:rPr lang="cs-CZ" dirty="0" smtClean="0"/>
              <a:t> </a:t>
            </a:r>
            <a:r>
              <a:rPr lang="cs-CZ" dirty="0" err="1" smtClean="0"/>
              <a:t>world</a:t>
            </a:r>
            <a:endParaRPr lang="cs-CZ" dirty="0" smtClean="0"/>
          </a:p>
          <a:p>
            <a:r>
              <a:rPr lang="cs-CZ" dirty="0" err="1" smtClean="0"/>
              <a:t>Landscape</a:t>
            </a:r>
            <a:r>
              <a:rPr lang="cs-CZ" dirty="0" smtClean="0"/>
              <a:t> park </a:t>
            </a:r>
            <a:r>
              <a:rPr lang="cs-CZ" dirty="0" err="1" smtClean="0"/>
              <a:t>of</a:t>
            </a:r>
            <a:r>
              <a:rPr lang="cs-CZ" dirty="0" smtClean="0"/>
              <a:t> </a:t>
            </a:r>
            <a:r>
              <a:rPr lang="cs-CZ" dirty="0" err="1" smtClean="0"/>
              <a:t>English</a:t>
            </a:r>
            <a:r>
              <a:rPr lang="cs-CZ" dirty="0" smtClean="0"/>
              <a:t> style </a:t>
            </a:r>
            <a:r>
              <a:rPr lang="cs-CZ" dirty="0" err="1" smtClean="0"/>
              <a:t>around</a:t>
            </a:r>
            <a:r>
              <a:rPr lang="cs-CZ" dirty="0" smtClean="0"/>
              <a:t> Nové Zámky </a:t>
            </a:r>
            <a:r>
              <a:rPr lang="cs-CZ" dirty="0" err="1" smtClean="0"/>
              <a:t>manor</a:t>
            </a:r>
            <a:endParaRPr lang="cs-CZ" dirty="0" smtClean="0"/>
          </a:p>
          <a:p>
            <a:endParaRPr lang="cs-CZ" dirty="0"/>
          </a:p>
        </p:txBody>
      </p:sp>
    </p:spTree>
    <p:extLst>
      <p:ext uri="{BB962C8B-B14F-4D97-AF65-F5344CB8AC3E}">
        <p14:creationId xmlns:p14="http://schemas.microsoft.com/office/powerpoint/2010/main" val="297992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Olomouc</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316597" cy="38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52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Litovelské Pomoraví</a:t>
            </a:r>
            <a:endParaRPr lang="cs-CZ"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6600733"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27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Olomouc</a:t>
            </a:r>
            <a:endParaRPr lang="cs-CZ" dirty="0"/>
          </a:p>
        </p:txBody>
      </p:sp>
      <p:sp>
        <p:nvSpPr>
          <p:cNvPr id="3" name="Zástupný symbol pro obsah 2"/>
          <p:cNvSpPr>
            <a:spLocks noGrp="1"/>
          </p:cNvSpPr>
          <p:nvPr>
            <p:ph idx="1"/>
          </p:nvPr>
        </p:nvSpPr>
        <p:spPr/>
        <p:txBody>
          <a:bodyPr/>
          <a:lstStyle/>
          <a:p>
            <a:r>
              <a:rPr lang="en-US" dirty="0" smtClean="0"/>
              <a:t>Olomouc – the second largest urban reserve (after Prague)- is exceptional in its concentration of churches, chapels, palaces and monasteries </a:t>
            </a:r>
            <a:r>
              <a:rPr lang="en-US" dirty="0" err="1" smtClean="0"/>
              <a:t>wi</a:t>
            </a:r>
            <a:r>
              <a:rPr lang="cs-CZ" dirty="0" smtClean="0"/>
              <a:t>t</a:t>
            </a:r>
            <a:r>
              <a:rPr lang="en-US" dirty="0" err="1" smtClean="0"/>
              <a:t>hin</a:t>
            </a:r>
            <a:r>
              <a:rPr lang="en-US" dirty="0" smtClean="0"/>
              <a:t> a walk-distance location. There are sights from all historic periods and architectural styles.</a:t>
            </a:r>
          </a:p>
          <a:p>
            <a:endParaRPr lang="cs-CZ" dirty="0"/>
          </a:p>
        </p:txBody>
      </p:sp>
    </p:spTree>
    <p:extLst>
      <p:ext uri="{BB962C8B-B14F-4D97-AF65-F5344CB8AC3E}">
        <p14:creationId xmlns:p14="http://schemas.microsoft.com/office/powerpoint/2010/main" val="1961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073274"/>
          </a:xfrm>
        </p:spPr>
        <p:txBody>
          <a:bodyPr>
            <a:normAutofit/>
          </a:bodyPr>
          <a:lstStyle/>
          <a:p>
            <a:r>
              <a:rPr lang="cs-CZ" sz="3200" dirty="0" smtClean="0"/>
              <a:t>OLOMOUC – CENTRE OF THE REGION</a:t>
            </a:r>
            <a:endParaRPr lang="cs-CZ" sz="3200" dirty="0"/>
          </a:p>
        </p:txBody>
      </p:sp>
      <p:sp>
        <p:nvSpPr>
          <p:cNvPr id="3" name="Zástupný symbol pro obsah 2"/>
          <p:cNvSpPr>
            <a:spLocks noGrp="1"/>
          </p:cNvSpPr>
          <p:nvPr>
            <p:ph idx="1"/>
          </p:nvPr>
        </p:nvSpPr>
        <p:spPr>
          <a:xfrm>
            <a:off x="611560" y="1340768"/>
            <a:ext cx="8229600" cy="5400600"/>
          </a:xfrm>
        </p:spPr>
        <p:txBody>
          <a:bodyPr>
            <a:normAutofit fontScale="92500"/>
          </a:bodyPr>
          <a:lstStyle/>
          <a:p>
            <a:r>
              <a:rPr lang="cs-CZ" dirty="0" err="1" smtClean="0"/>
              <a:t>Administrative</a:t>
            </a:r>
            <a:r>
              <a:rPr lang="cs-CZ" dirty="0" smtClean="0"/>
              <a:t> centre </a:t>
            </a:r>
            <a:r>
              <a:rPr lang="cs-CZ" dirty="0" err="1" smtClean="0"/>
              <a:t>of</a:t>
            </a:r>
            <a:r>
              <a:rPr lang="cs-CZ" dirty="0" smtClean="0"/>
              <a:t> </a:t>
            </a:r>
            <a:r>
              <a:rPr lang="cs-CZ" dirty="0" err="1" smtClean="0"/>
              <a:t>the</a:t>
            </a:r>
            <a:r>
              <a:rPr lang="cs-CZ" dirty="0" smtClean="0"/>
              <a:t> region</a:t>
            </a:r>
          </a:p>
          <a:p>
            <a:r>
              <a:rPr lang="en-US" dirty="0" smtClean="0"/>
              <a:t>Located </a:t>
            </a:r>
            <a:r>
              <a:rPr lang="en-US" dirty="0"/>
              <a:t>on the </a:t>
            </a:r>
            <a:r>
              <a:rPr lang="en-US" dirty="0" smtClean="0"/>
              <a:t>Morava</a:t>
            </a:r>
            <a:r>
              <a:rPr lang="cs-CZ" dirty="0"/>
              <a:t> </a:t>
            </a:r>
            <a:r>
              <a:rPr lang="en-US" dirty="0" smtClean="0"/>
              <a:t>River,</a:t>
            </a:r>
            <a:endParaRPr lang="cs-CZ" dirty="0" smtClean="0"/>
          </a:p>
          <a:p>
            <a:r>
              <a:rPr lang="cs-CZ" dirty="0" err="1" smtClean="0"/>
              <a:t>The</a:t>
            </a:r>
            <a:r>
              <a:rPr lang="en-US" dirty="0"/>
              <a:t> sixth </a:t>
            </a:r>
            <a:r>
              <a:rPr lang="en-US" dirty="0" smtClean="0"/>
              <a:t>largest city in the Czech </a:t>
            </a:r>
            <a:endParaRPr lang="cs-CZ" dirty="0" smtClean="0"/>
          </a:p>
          <a:p>
            <a:r>
              <a:rPr lang="en-US" dirty="0"/>
              <a:t>102,000 </a:t>
            </a:r>
            <a:r>
              <a:rPr lang="en-US" dirty="0" smtClean="0"/>
              <a:t>residents</a:t>
            </a:r>
            <a:endParaRPr lang="cs-CZ" dirty="0" smtClean="0"/>
          </a:p>
          <a:p>
            <a:r>
              <a:rPr lang="cs-CZ" dirty="0" smtClean="0"/>
              <a:t>T</a:t>
            </a:r>
            <a:r>
              <a:rPr lang="en-US" dirty="0" smtClean="0"/>
              <a:t>he ecclesiastical metropolis </a:t>
            </a:r>
            <a:r>
              <a:rPr lang="cs-CZ" dirty="0" smtClean="0"/>
              <a:t>(</a:t>
            </a:r>
            <a:r>
              <a:rPr lang="cs-CZ" dirty="0" err="1" smtClean="0"/>
              <a:t>the</a:t>
            </a:r>
            <a:r>
              <a:rPr lang="cs-CZ" dirty="0" smtClean="0"/>
              <a:t> </a:t>
            </a:r>
            <a:r>
              <a:rPr lang="cs-CZ" dirty="0" err="1" smtClean="0"/>
              <a:t>seat</a:t>
            </a:r>
            <a:r>
              <a:rPr lang="cs-CZ" dirty="0" smtClean="0"/>
              <a:t> </a:t>
            </a:r>
            <a:r>
              <a:rPr lang="cs-CZ" dirty="0" err="1" smtClean="0"/>
              <a:t>of</a:t>
            </a:r>
            <a:r>
              <a:rPr lang="cs-CZ" dirty="0" smtClean="0"/>
              <a:t> </a:t>
            </a:r>
            <a:r>
              <a:rPr lang="cs-CZ" dirty="0" err="1" smtClean="0"/>
              <a:t>the</a:t>
            </a:r>
            <a:r>
              <a:rPr lang="cs-CZ" dirty="0" smtClean="0"/>
              <a:t> </a:t>
            </a:r>
            <a:r>
              <a:rPr lang="cs-CZ" dirty="0" err="1" smtClean="0"/>
              <a:t>Archbishop</a:t>
            </a:r>
            <a:r>
              <a:rPr lang="cs-CZ" dirty="0" smtClean="0"/>
              <a:t>)</a:t>
            </a:r>
            <a:r>
              <a:rPr lang="en-US" dirty="0" smtClean="0"/>
              <a:t>and historical capital city of Moravia.</a:t>
            </a:r>
            <a:endParaRPr lang="cs-CZ" dirty="0" smtClean="0"/>
          </a:p>
          <a:p>
            <a:r>
              <a:rPr lang="cs-CZ" dirty="0" smtClean="0"/>
              <a:t>Second </a:t>
            </a:r>
            <a:r>
              <a:rPr lang="cs-CZ" dirty="0" err="1" smtClean="0"/>
              <a:t>largest</a:t>
            </a:r>
            <a:r>
              <a:rPr lang="cs-CZ" dirty="0" smtClean="0"/>
              <a:t> </a:t>
            </a:r>
            <a:r>
              <a:rPr lang="cs-CZ" dirty="0" err="1" smtClean="0"/>
              <a:t>urban</a:t>
            </a:r>
            <a:r>
              <a:rPr lang="cs-CZ" dirty="0" smtClean="0"/>
              <a:t> </a:t>
            </a:r>
            <a:r>
              <a:rPr lang="cs-CZ" dirty="0" err="1" smtClean="0"/>
              <a:t>reserve</a:t>
            </a:r>
            <a:r>
              <a:rPr lang="cs-CZ" dirty="0" smtClean="0"/>
              <a:t> (</a:t>
            </a:r>
            <a:r>
              <a:rPr lang="cs-CZ" dirty="0" err="1" smtClean="0"/>
              <a:t>after</a:t>
            </a:r>
            <a:r>
              <a:rPr lang="cs-CZ" dirty="0" smtClean="0"/>
              <a:t> Prague)-</a:t>
            </a:r>
            <a:r>
              <a:rPr lang="en-US" dirty="0" smtClean="0"/>
              <a:t> is exceptional in its concentration of</a:t>
            </a:r>
            <a:r>
              <a:rPr lang="cs-CZ" dirty="0" smtClean="0"/>
              <a:t> </a:t>
            </a:r>
            <a:r>
              <a:rPr lang="cs-CZ" dirty="0" err="1" smtClean="0"/>
              <a:t>churches</a:t>
            </a:r>
            <a:r>
              <a:rPr lang="en-US" dirty="0" smtClean="0"/>
              <a:t>,</a:t>
            </a:r>
            <a:r>
              <a:rPr lang="cs-CZ" dirty="0" smtClean="0"/>
              <a:t> </a:t>
            </a:r>
            <a:r>
              <a:rPr lang="cs-CZ" dirty="0" err="1" smtClean="0"/>
              <a:t>chapels</a:t>
            </a:r>
            <a:r>
              <a:rPr lang="cs-CZ" dirty="0" smtClean="0"/>
              <a:t>, </a:t>
            </a:r>
            <a:r>
              <a:rPr lang="cs-CZ" dirty="0" err="1" smtClean="0"/>
              <a:t>palaces</a:t>
            </a:r>
            <a:r>
              <a:rPr lang="cs-CZ" dirty="0" smtClean="0"/>
              <a:t> and </a:t>
            </a:r>
            <a:r>
              <a:rPr lang="cs-CZ" dirty="0" err="1" smtClean="0"/>
              <a:t>monasteries</a:t>
            </a:r>
            <a:r>
              <a:rPr lang="cs-CZ" dirty="0" smtClean="0"/>
              <a:t> </a:t>
            </a:r>
            <a:r>
              <a:rPr lang="cs-CZ" dirty="0" err="1" smtClean="0"/>
              <a:t>wirhin</a:t>
            </a:r>
            <a:r>
              <a:rPr lang="cs-CZ" dirty="0" smtClean="0"/>
              <a:t> a </a:t>
            </a:r>
            <a:r>
              <a:rPr lang="cs-CZ" dirty="0" err="1" smtClean="0"/>
              <a:t>walk</a:t>
            </a:r>
            <a:r>
              <a:rPr lang="cs-CZ" dirty="0" smtClean="0"/>
              <a:t>-distance </a:t>
            </a:r>
            <a:r>
              <a:rPr lang="cs-CZ" dirty="0" err="1" smtClean="0"/>
              <a:t>location</a:t>
            </a:r>
            <a:r>
              <a:rPr lang="cs-CZ" dirty="0" smtClean="0"/>
              <a:t>. </a:t>
            </a:r>
          </a:p>
        </p:txBody>
      </p:sp>
    </p:spTree>
    <p:extLst>
      <p:ext uri="{BB962C8B-B14F-4D97-AF65-F5344CB8AC3E}">
        <p14:creationId xmlns:p14="http://schemas.microsoft.com/office/powerpoint/2010/main" val="231024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937370"/>
          </a:xfrm>
        </p:spPr>
        <p:txBody>
          <a:bodyPr>
            <a:normAutofit/>
          </a:bodyPr>
          <a:lstStyle/>
          <a:p>
            <a:r>
              <a:rPr lang="cs-CZ" dirty="0" smtClean="0"/>
              <a:t>FLAG OF OLOMOUC</a:t>
            </a:r>
            <a:br>
              <a:rPr lang="cs-CZ" dirty="0" smtClean="0"/>
            </a:br>
            <a:r>
              <a:rPr lang="cs-CZ" dirty="0" smtClean="0"/>
              <a:t>S</a:t>
            </a:r>
            <a:r>
              <a:rPr lang="cs-CZ" sz="3100" dirty="0" smtClean="0"/>
              <a:t>ENATUS</a:t>
            </a:r>
            <a:r>
              <a:rPr lang="cs-CZ" dirty="0" smtClean="0"/>
              <a:t> P</a:t>
            </a:r>
            <a:r>
              <a:rPr lang="cs-CZ" sz="3100" dirty="0" smtClean="0"/>
              <a:t>OPULUS</a:t>
            </a:r>
            <a:r>
              <a:rPr lang="cs-CZ" sz="4000" dirty="0" smtClean="0"/>
              <a:t>Q</a:t>
            </a:r>
            <a:r>
              <a:rPr lang="cs-CZ" sz="3100" dirty="0" smtClean="0"/>
              <a:t>UE </a:t>
            </a:r>
            <a:r>
              <a:rPr lang="cs-CZ" dirty="0" smtClean="0"/>
              <a:t>O</a:t>
            </a:r>
            <a:r>
              <a:rPr lang="cs-CZ" sz="3100" dirty="0" smtClean="0"/>
              <a:t>LOMOUCIENSIS</a:t>
            </a:r>
            <a:endParaRPr lang="cs-CZ" sz="3100" dirty="0"/>
          </a:p>
        </p:txBody>
      </p:sp>
      <p:sp>
        <p:nvSpPr>
          <p:cNvPr id="3" name="Zástupný symbol pro obsah 2"/>
          <p:cNvSpPr>
            <a:spLocks noGrp="1"/>
          </p:cNvSpPr>
          <p:nvPr>
            <p:ph idx="1"/>
          </p:nvPr>
        </p:nvSpPr>
        <p:spPr/>
        <p:txBody>
          <a:bodyPr/>
          <a:lstStyle/>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r>
              <a:rPr lang="cs-CZ" sz="1050" dirty="0" smtClean="0">
                <a:latin typeface="Arial" panose="020B0604020202020204" pitchFamily="34" charset="0"/>
                <a:cs typeface="Arial" panose="020B0604020202020204" pitchFamily="34" charset="0"/>
              </a:rPr>
              <a:t>Zdroj</a:t>
            </a:r>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cit2014-04-22]. </a:t>
            </a:r>
            <a:r>
              <a:rPr lang="cs-CZ" sz="1050" dirty="0">
                <a:latin typeface="Arial" panose="020B0604020202020204" pitchFamily="34" charset="0"/>
                <a:cs typeface="Arial" panose="020B0604020202020204" pitchFamily="34" charset="0"/>
              </a:rPr>
              <a:t>Dostupný pod licencí  </a:t>
            </a:r>
            <a:r>
              <a:rPr lang="cs-CZ" sz="1050" b="1" i="1" u="sng" dirty="0">
                <a:latin typeface="Arial" panose="020B0604020202020204" pitchFamily="34" charset="0"/>
                <a:cs typeface="Arial" panose="020B0604020202020204" pitchFamily="34" charset="0"/>
                <a:hlinkClick r:id="rId2"/>
              </a:rPr>
              <a:t>public </a:t>
            </a:r>
            <a:r>
              <a:rPr lang="cs-CZ" sz="1050" b="1" i="1" u="sng" dirty="0" err="1">
                <a:latin typeface="Arial" panose="020B0604020202020204" pitchFamily="34" charset="0"/>
                <a:cs typeface="Arial" panose="020B0604020202020204" pitchFamily="34" charset="0"/>
                <a:hlinkClick r:id="rId2"/>
              </a:rPr>
              <a:t>domain</a:t>
            </a:r>
            <a:endParaRPr lang="cs-CZ" sz="1050" dirty="0">
              <a:latin typeface="Arial" panose="020B0604020202020204" pitchFamily="34" charset="0"/>
              <a:cs typeface="Arial" panose="020B0604020202020204" pitchFamily="34" charset="0"/>
            </a:endParaRPr>
          </a:p>
          <a:p>
            <a:pPr marL="64008" indent="0">
              <a:buNone/>
            </a:pPr>
            <a:r>
              <a:rPr lang="cs-CZ" sz="1050" dirty="0">
                <a:latin typeface="Arial" panose="020B0604020202020204" pitchFamily="34" charset="0"/>
                <a:cs typeface="Arial" panose="020B0604020202020204" pitchFamily="34" charset="0"/>
                <a:hlinkClick r:id="rId3"/>
              </a:rPr>
              <a:t>http://</a:t>
            </a:r>
            <a:r>
              <a:rPr lang="cs-CZ" sz="1050" dirty="0" smtClean="0">
                <a:latin typeface="Arial" panose="020B0604020202020204" pitchFamily="34" charset="0"/>
                <a:cs typeface="Arial" panose="020B0604020202020204" pitchFamily="34" charset="0"/>
                <a:hlinkClick r:id="rId3"/>
              </a:rPr>
              <a:t>upload.wikimedia.org/wikipedia/commons/e/e1/Olomouc_flag.png</a:t>
            </a:r>
            <a:endParaRPr lang="cs-CZ" sz="1050" dirty="0" smtClean="0">
              <a:latin typeface="Arial" panose="020B0604020202020204" pitchFamily="34" charset="0"/>
              <a:cs typeface="Arial" panose="020B0604020202020204" pitchFamily="34" charset="0"/>
            </a:endParaRPr>
          </a:p>
          <a:p>
            <a:endParaRPr lang="cs-CZ"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492896"/>
            <a:ext cx="3670821" cy="244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22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Monuments</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smtClean="0"/>
              <a:t>Olomouc contains several large squares, the chief of which is adorned with the Holy Trinity Column, designated as a UNESCO World Heritage Site. The column is 115 </a:t>
            </a:r>
            <a:r>
              <a:rPr lang="en-US" dirty="0" err="1" smtClean="0"/>
              <a:t>ft</a:t>
            </a:r>
            <a:r>
              <a:rPr lang="en-US" dirty="0" smtClean="0"/>
              <a:t> (35 m) high and was built between 1716 and 1754.</a:t>
            </a:r>
          </a:p>
          <a:p>
            <a:endParaRPr lang="en-US" dirty="0" smtClean="0"/>
          </a:p>
          <a:p>
            <a:r>
              <a:rPr lang="en-US" dirty="0" smtClean="0"/>
              <a:t>The city has numerous historic religious buildings. The most prominent church is Saint Wenceslas Cathedral founded before 1107 in the compound of the Olomouc Castle. At the end of the 19th century, the cathedral was rebuilt in the neo-Gothic style. It kept many features of the original church, which had renovations and additions reflecting styles of different ages: Romanesque crypt, Gothic cloister, Baroque chapels. The highest of the three spires is 328 </a:t>
            </a:r>
            <a:r>
              <a:rPr lang="en-US" dirty="0" err="1" smtClean="0"/>
              <a:t>ft</a:t>
            </a:r>
            <a:r>
              <a:rPr lang="en-US" dirty="0" smtClean="0"/>
              <a:t> (100 m), the second-highest in the country (after Cathedral of St. Bartholomew in </a:t>
            </a:r>
            <a:r>
              <a:rPr lang="en-US" dirty="0" err="1" smtClean="0"/>
              <a:t>Plzeň</a:t>
            </a:r>
            <a:r>
              <a:rPr lang="cs-CZ" dirty="0" smtClean="0"/>
              <a:t>)-</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4664"/>
            <a:ext cx="8572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31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720080"/>
          </a:xfrm>
        </p:spPr>
        <p:txBody>
          <a:bodyPr>
            <a:normAutofit fontScale="90000"/>
          </a:bodyPr>
          <a:lstStyle/>
          <a:p>
            <a:r>
              <a:rPr lang="cs-CZ" dirty="0" smtClean="0"/>
              <a:t>UPPER SQUARE, OLOMOUC</a:t>
            </a:r>
            <a:endParaRPr lang="cs-CZ" dirty="0"/>
          </a:p>
        </p:txBody>
      </p:sp>
      <p:sp>
        <p:nvSpPr>
          <p:cNvPr id="3" name="Zástupný symbol pro obsah 2"/>
          <p:cNvSpPr>
            <a:spLocks noGrp="1"/>
          </p:cNvSpPr>
          <p:nvPr>
            <p:ph idx="1"/>
          </p:nvPr>
        </p:nvSpPr>
        <p:spPr>
          <a:xfrm>
            <a:off x="457200" y="836712"/>
            <a:ext cx="8229600" cy="6021288"/>
          </a:xfrm>
        </p:spPr>
        <p:txBody>
          <a:bodyPr>
            <a:normAutofit lnSpcReduction="10000"/>
          </a:bodyPr>
          <a:lstStyle/>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smtClean="0">
              <a:latin typeface="Arial" panose="020B0604020202020204" pitchFamily="34" charset="0"/>
              <a:cs typeface="Arial" panose="020B0604020202020204" pitchFamily="34" charset="0"/>
            </a:endParaRPr>
          </a:p>
          <a:p>
            <a:pPr marL="64008" indent="0">
              <a:buNone/>
            </a:pPr>
            <a:endParaRPr lang="cs-CZ" sz="1050" dirty="0">
              <a:latin typeface="Arial" panose="020B0604020202020204" pitchFamily="34" charset="0"/>
              <a:cs typeface="Arial" panose="020B0604020202020204" pitchFamily="34" charset="0"/>
            </a:endParaRPr>
          </a:p>
          <a:p>
            <a:pPr marL="64008" indent="0">
              <a:buNone/>
            </a:pPr>
            <a:r>
              <a:rPr lang="cs-CZ" sz="1050" dirty="0" smtClean="0">
                <a:latin typeface="Arial" panose="020B0604020202020204" pitchFamily="34" charset="0"/>
                <a:cs typeface="Arial" panose="020B0604020202020204" pitchFamily="34" charset="0"/>
              </a:rPr>
              <a:t>Zdroj</a:t>
            </a:r>
            <a:r>
              <a:rPr lang="cs-CZ" sz="1050" dirty="0">
                <a:latin typeface="Arial" panose="020B0604020202020204" pitchFamily="34" charset="0"/>
                <a:cs typeface="Arial" panose="020B0604020202020204" pitchFamily="34" charset="0"/>
              </a:rPr>
              <a:t>: [</a:t>
            </a:r>
            <a:r>
              <a:rPr lang="cs-CZ" sz="1050" dirty="0" smtClean="0">
                <a:latin typeface="Arial" panose="020B0604020202020204" pitchFamily="34" charset="0"/>
                <a:cs typeface="Arial" panose="020B0604020202020204" pitchFamily="34" charset="0"/>
              </a:rPr>
              <a:t>cit2014-0-22]. </a:t>
            </a:r>
            <a:r>
              <a:rPr lang="cs-CZ" sz="1050" dirty="0">
                <a:latin typeface="Arial" panose="020B0604020202020204" pitchFamily="34" charset="0"/>
                <a:cs typeface="Arial" panose="020B0604020202020204" pitchFamily="34" charset="0"/>
              </a:rPr>
              <a:t>Dostupný pod licencí  </a:t>
            </a:r>
            <a:r>
              <a:rPr lang="cs-CZ" sz="1050" b="1" i="1" u="sng" dirty="0">
                <a:latin typeface="Arial" panose="020B0604020202020204" pitchFamily="34" charset="0"/>
                <a:cs typeface="Arial" panose="020B0604020202020204" pitchFamily="34" charset="0"/>
                <a:hlinkClick r:id="rId2"/>
              </a:rPr>
              <a:t>public </a:t>
            </a:r>
            <a:r>
              <a:rPr lang="cs-CZ" sz="1050" b="1" i="1" u="sng" dirty="0" err="1">
                <a:latin typeface="Arial" panose="020B0604020202020204" pitchFamily="34" charset="0"/>
                <a:cs typeface="Arial" panose="020B0604020202020204" pitchFamily="34" charset="0"/>
                <a:hlinkClick r:id="rId2"/>
              </a:rPr>
              <a:t>domain</a:t>
            </a:r>
            <a:endParaRPr lang="cs-CZ" sz="1050" dirty="0">
              <a:latin typeface="Arial" panose="020B0604020202020204" pitchFamily="34" charset="0"/>
              <a:cs typeface="Arial" panose="020B0604020202020204" pitchFamily="34" charset="0"/>
            </a:endParaRPr>
          </a:p>
          <a:p>
            <a:pPr marL="64008" indent="0">
              <a:buNone/>
            </a:pPr>
            <a:r>
              <a:rPr lang="cs-CZ" sz="1050" dirty="0">
                <a:latin typeface="Arial" panose="020B0604020202020204" pitchFamily="34" charset="0"/>
                <a:cs typeface="Arial" panose="020B0604020202020204" pitchFamily="34" charset="0"/>
                <a:hlinkClick r:id="rId3"/>
              </a:rPr>
              <a:t>http://</a:t>
            </a:r>
            <a:r>
              <a:rPr lang="cs-CZ" sz="1050" dirty="0" smtClean="0">
                <a:latin typeface="Arial" panose="020B0604020202020204" pitchFamily="34" charset="0"/>
                <a:cs typeface="Arial" panose="020B0604020202020204" pitchFamily="34" charset="0"/>
                <a:hlinkClick r:id="rId3"/>
              </a:rPr>
              <a:t>upload.wikimedia.org/wikipedia/commons/thumb/9/9a/Olomouc-Horn%C3%AD_n%C3%A1m%C4%9Bst%C3%AD.JPG/800px-Olomouc-Horn%C3%AD_n%C3%A1m%C4%9Bst%C3%AD.JPG</a:t>
            </a:r>
            <a:endParaRPr lang="cs-CZ" sz="1050" dirty="0" smtClean="0">
              <a:latin typeface="Arial" panose="020B0604020202020204" pitchFamily="34" charset="0"/>
              <a:cs typeface="Arial" panose="020B0604020202020204" pitchFamily="34" charset="0"/>
            </a:endParaRPr>
          </a:p>
          <a:p>
            <a:endParaRPr lang="cs-CZ"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980728"/>
            <a:ext cx="6834336" cy="512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97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073274"/>
          </a:xfrm>
        </p:spPr>
        <p:txBody>
          <a:bodyPr/>
          <a:lstStyle/>
          <a:p>
            <a:pPr algn="ctr"/>
            <a:r>
              <a:rPr lang="cs-CZ" dirty="0" smtClean="0"/>
              <a:t>SACRAL SIGHTS</a:t>
            </a:r>
            <a:endParaRPr lang="cs-CZ" dirty="0"/>
          </a:p>
        </p:txBody>
      </p:sp>
      <p:sp>
        <p:nvSpPr>
          <p:cNvPr id="3" name="Zástupný symbol pro obsah 2"/>
          <p:cNvSpPr>
            <a:spLocks noGrp="1"/>
          </p:cNvSpPr>
          <p:nvPr>
            <p:ph idx="1"/>
          </p:nvPr>
        </p:nvSpPr>
        <p:spPr>
          <a:xfrm>
            <a:off x="457200" y="1340768"/>
            <a:ext cx="8229600" cy="5114040"/>
          </a:xfrm>
        </p:spPr>
        <p:txBody>
          <a:bodyPr>
            <a:normAutofit fontScale="92500" lnSpcReduction="10000"/>
          </a:bodyPr>
          <a:lstStyle/>
          <a:p>
            <a:r>
              <a:rPr lang="cs-CZ" sz="3200" dirty="0" err="1"/>
              <a:t>There</a:t>
            </a:r>
            <a:r>
              <a:rPr lang="cs-CZ" sz="3200" dirty="0"/>
              <a:t> are </a:t>
            </a:r>
            <a:r>
              <a:rPr lang="cs-CZ" sz="3200" dirty="0" err="1"/>
              <a:t>sights</a:t>
            </a:r>
            <a:r>
              <a:rPr lang="cs-CZ" sz="3200" dirty="0"/>
              <a:t> </a:t>
            </a:r>
            <a:r>
              <a:rPr lang="cs-CZ" sz="3200" dirty="0" err="1"/>
              <a:t>from</a:t>
            </a:r>
            <a:r>
              <a:rPr lang="cs-CZ" sz="3200" dirty="0"/>
              <a:t> </a:t>
            </a:r>
            <a:r>
              <a:rPr lang="cs-CZ" sz="3200" dirty="0" err="1"/>
              <a:t>all</a:t>
            </a:r>
            <a:r>
              <a:rPr lang="cs-CZ" sz="3200" dirty="0"/>
              <a:t> </a:t>
            </a:r>
            <a:r>
              <a:rPr lang="cs-CZ" sz="3200" dirty="0" err="1"/>
              <a:t>historic</a:t>
            </a:r>
            <a:r>
              <a:rPr lang="cs-CZ" sz="3200" dirty="0"/>
              <a:t> </a:t>
            </a:r>
            <a:r>
              <a:rPr lang="cs-CZ" sz="3200" dirty="0" err="1"/>
              <a:t>periods</a:t>
            </a:r>
            <a:r>
              <a:rPr lang="cs-CZ" sz="3200" dirty="0"/>
              <a:t> and </a:t>
            </a:r>
            <a:r>
              <a:rPr lang="cs-CZ" sz="3200" dirty="0" err="1"/>
              <a:t>architectural</a:t>
            </a:r>
            <a:r>
              <a:rPr lang="cs-CZ" sz="3200" dirty="0"/>
              <a:t> </a:t>
            </a:r>
            <a:r>
              <a:rPr lang="cs-CZ" sz="3200" dirty="0" err="1"/>
              <a:t>styles</a:t>
            </a:r>
            <a:r>
              <a:rPr lang="cs-CZ" sz="3200" dirty="0"/>
              <a:t>.</a:t>
            </a:r>
          </a:p>
          <a:p>
            <a:pPr lvl="1"/>
            <a:endParaRPr lang="cs-CZ" sz="2800" b="1" dirty="0" smtClean="0"/>
          </a:p>
          <a:p>
            <a:pPr lvl="1"/>
            <a:r>
              <a:rPr lang="cs-CZ" sz="2800" b="1" dirty="0" smtClean="0"/>
              <a:t>St</a:t>
            </a:r>
            <a:r>
              <a:rPr lang="cs-CZ" sz="2800" b="1" dirty="0"/>
              <a:t>. Maurice </a:t>
            </a:r>
            <a:r>
              <a:rPr lang="cs-CZ" sz="2800" b="1" dirty="0" err="1"/>
              <a:t>Church</a:t>
            </a:r>
            <a:r>
              <a:rPr lang="cs-CZ" sz="2800" b="1" dirty="0"/>
              <a:t>  </a:t>
            </a:r>
            <a:r>
              <a:rPr lang="cs-CZ" sz="2800" dirty="0"/>
              <a:t>(</a:t>
            </a:r>
            <a:r>
              <a:rPr lang="cs-CZ" sz="2800" dirty="0" err="1"/>
              <a:t>Gothic</a:t>
            </a:r>
            <a:r>
              <a:rPr lang="cs-CZ" sz="2800" dirty="0"/>
              <a:t> )– </a:t>
            </a:r>
            <a:r>
              <a:rPr lang="cs-CZ" sz="2800" dirty="0" err="1"/>
              <a:t>houses</a:t>
            </a:r>
            <a:r>
              <a:rPr lang="cs-CZ" sz="2800" dirty="0"/>
              <a:t> </a:t>
            </a:r>
            <a:r>
              <a:rPr lang="cs-CZ" sz="2800" dirty="0" err="1"/>
              <a:t>the</a:t>
            </a:r>
            <a:r>
              <a:rPr lang="cs-CZ" sz="2800" dirty="0"/>
              <a:t> second </a:t>
            </a:r>
            <a:r>
              <a:rPr lang="cs-CZ" sz="2800" dirty="0" err="1"/>
              <a:t>largest</a:t>
            </a:r>
            <a:r>
              <a:rPr lang="cs-CZ" sz="2800" dirty="0"/>
              <a:t> organ in </a:t>
            </a:r>
            <a:r>
              <a:rPr lang="cs-CZ" sz="2800" dirty="0" err="1"/>
              <a:t>Central</a:t>
            </a:r>
            <a:r>
              <a:rPr lang="cs-CZ" sz="2800" dirty="0"/>
              <a:t> </a:t>
            </a:r>
            <a:r>
              <a:rPr lang="cs-CZ" sz="2800" dirty="0" err="1" smtClean="0"/>
              <a:t>Europe</a:t>
            </a:r>
            <a:endParaRPr lang="cs-CZ" sz="2800" dirty="0" smtClean="0"/>
          </a:p>
          <a:p>
            <a:pPr lvl="1"/>
            <a:r>
              <a:rPr lang="cs-CZ" sz="2800" dirty="0" smtClean="0"/>
              <a:t> </a:t>
            </a:r>
            <a:r>
              <a:rPr lang="cs-CZ" sz="2800" b="1" dirty="0"/>
              <a:t>St. Michael </a:t>
            </a:r>
            <a:r>
              <a:rPr lang="cs-CZ" sz="2800" b="1" dirty="0" err="1"/>
              <a:t>Church</a:t>
            </a:r>
            <a:r>
              <a:rPr lang="cs-CZ" sz="2800" b="1" dirty="0"/>
              <a:t> </a:t>
            </a:r>
            <a:r>
              <a:rPr lang="cs-CZ" sz="2800" dirty="0"/>
              <a:t>(</a:t>
            </a:r>
            <a:r>
              <a:rPr lang="cs-CZ" sz="2800" dirty="0" err="1"/>
              <a:t>Baroque</a:t>
            </a:r>
            <a:r>
              <a:rPr lang="cs-CZ" sz="2800" dirty="0"/>
              <a:t> st.), </a:t>
            </a:r>
            <a:endParaRPr lang="cs-CZ" sz="2800" dirty="0" smtClean="0"/>
          </a:p>
          <a:p>
            <a:pPr lvl="1"/>
            <a:r>
              <a:rPr lang="cs-CZ" sz="2800" b="1" dirty="0" smtClean="0"/>
              <a:t>St</a:t>
            </a:r>
            <a:r>
              <a:rPr lang="cs-CZ" sz="2800" b="1" dirty="0"/>
              <a:t>. </a:t>
            </a:r>
            <a:r>
              <a:rPr lang="cs-CZ" sz="2800" b="1" dirty="0" err="1"/>
              <a:t>Wenceslas</a:t>
            </a:r>
            <a:r>
              <a:rPr lang="cs-CZ" sz="2800" b="1" dirty="0"/>
              <a:t> </a:t>
            </a:r>
            <a:r>
              <a:rPr lang="cs-CZ" sz="2800" b="1" dirty="0" err="1"/>
              <a:t>Cathedral</a:t>
            </a:r>
            <a:r>
              <a:rPr lang="cs-CZ" sz="2800" b="1" dirty="0"/>
              <a:t> </a:t>
            </a:r>
            <a:r>
              <a:rPr lang="cs-CZ" sz="2800" dirty="0"/>
              <a:t>(Noe-</a:t>
            </a:r>
            <a:r>
              <a:rPr lang="cs-CZ" sz="2800" dirty="0" err="1"/>
              <a:t>Gothic</a:t>
            </a:r>
            <a:r>
              <a:rPr lang="cs-CZ" sz="2800" dirty="0"/>
              <a:t>) – </a:t>
            </a:r>
            <a:r>
              <a:rPr lang="cs-CZ" sz="2800" dirty="0" err="1"/>
              <a:t>the</a:t>
            </a:r>
            <a:r>
              <a:rPr lang="cs-CZ" sz="2800" dirty="0"/>
              <a:t> dominant </a:t>
            </a:r>
            <a:r>
              <a:rPr lang="cs-CZ" sz="2800" dirty="0" err="1"/>
              <a:t>of</a:t>
            </a:r>
            <a:r>
              <a:rPr lang="cs-CZ" sz="2800" dirty="0"/>
              <a:t> </a:t>
            </a:r>
            <a:r>
              <a:rPr lang="cs-CZ" sz="2800" dirty="0" err="1"/>
              <a:t>the</a:t>
            </a:r>
            <a:r>
              <a:rPr lang="cs-CZ" sz="2800" dirty="0"/>
              <a:t> city </a:t>
            </a:r>
            <a:r>
              <a:rPr lang="cs-CZ" sz="2800" dirty="0" err="1"/>
              <a:t>with</a:t>
            </a:r>
            <a:r>
              <a:rPr lang="cs-CZ" sz="2800" dirty="0"/>
              <a:t> </a:t>
            </a:r>
            <a:r>
              <a:rPr lang="cs-CZ" sz="2800" dirty="0" err="1"/>
              <a:t>the</a:t>
            </a:r>
            <a:r>
              <a:rPr lang="cs-CZ" sz="2800" dirty="0"/>
              <a:t> </a:t>
            </a:r>
            <a:r>
              <a:rPr lang="cs-CZ" sz="2800" dirty="0" err="1"/>
              <a:t>tallest</a:t>
            </a:r>
            <a:r>
              <a:rPr lang="cs-CZ" sz="2800" dirty="0"/>
              <a:t> </a:t>
            </a:r>
            <a:r>
              <a:rPr lang="cs-CZ" sz="2800" dirty="0" err="1"/>
              <a:t>church</a:t>
            </a:r>
            <a:r>
              <a:rPr lang="cs-CZ" sz="2800" dirty="0"/>
              <a:t> </a:t>
            </a:r>
            <a:r>
              <a:rPr lang="cs-CZ" sz="2800" dirty="0" err="1"/>
              <a:t>spire</a:t>
            </a:r>
            <a:r>
              <a:rPr lang="cs-CZ" sz="2800" dirty="0"/>
              <a:t> in Moravia</a:t>
            </a:r>
            <a:r>
              <a:rPr lang="cs-CZ" sz="2800" b="1" dirty="0"/>
              <a:t>, </a:t>
            </a:r>
            <a:endParaRPr lang="cs-CZ" sz="2800" b="1" dirty="0" smtClean="0"/>
          </a:p>
          <a:p>
            <a:pPr lvl="1"/>
            <a:r>
              <a:rPr lang="cs-CZ" sz="2800" b="1" dirty="0" err="1" smtClean="0"/>
              <a:t>Přemyslid</a:t>
            </a:r>
            <a:r>
              <a:rPr lang="cs-CZ" sz="2800" b="1" dirty="0" smtClean="0"/>
              <a:t> </a:t>
            </a:r>
            <a:r>
              <a:rPr lang="cs-CZ" sz="2800" b="1" dirty="0"/>
              <a:t>/</a:t>
            </a:r>
            <a:r>
              <a:rPr lang="cs-CZ" sz="2800" b="1" dirty="0" err="1"/>
              <a:t>Bishop</a:t>
            </a:r>
            <a:r>
              <a:rPr lang="cs-CZ" sz="2800" b="1" dirty="0"/>
              <a:t> </a:t>
            </a:r>
            <a:r>
              <a:rPr lang="cs-CZ" sz="2800" b="1" dirty="0" err="1" smtClean="0"/>
              <a:t>Palace</a:t>
            </a:r>
            <a:r>
              <a:rPr lang="cs-CZ" sz="2800" b="1" dirty="0"/>
              <a:t> </a:t>
            </a:r>
            <a:r>
              <a:rPr lang="cs-CZ" sz="2800" dirty="0" smtClean="0"/>
              <a:t>– </a:t>
            </a:r>
            <a:r>
              <a:rPr lang="cs-CZ" sz="2800" dirty="0" err="1" smtClean="0"/>
              <a:t>the</a:t>
            </a:r>
            <a:r>
              <a:rPr lang="cs-CZ" sz="2800" dirty="0" smtClean="0"/>
              <a:t> </a:t>
            </a:r>
            <a:r>
              <a:rPr lang="cs-CZ" sz="2800" dirty="0" err="1"/>
              <a:t>oldest</a:t>
            </a:r>
            <a:r>
              <a:rPr lang="cs-CZ" sz="2800" dirty="0"/>
              <a:t> </a:t>
            </a:r>
            <a:r>
              <a:rPr lang="cs-CZ" sz="2800" dirty="0" err="1"/>
              <a:t>sight</a:t>
            </a:r>
            <a:r>
              <a:rPr lang="cs-CZ" sz="2800" dirty="0"/>
              <a:t> </a:t>
            </a:r>
            <a:r>
              <a:rPr lang="cs-CZ" sz="2800" dirty="0" err="1"/>
              <a:t>from</a:t>
            </a:r>
            <a:r>
              <a:rPr lang="cs-CZ" sz="2800" dirty="0"/>
              <a:t> </a:t>
            </a:r>
            <a:r>
              <a:rPr lang="cs-CZ" sz="2800" dirty="0" err="1"/>
              <a:t>Romanesque</a:t>
            </a:r>
            <a:r>
              <a:rPr lang="cs-CZ" sz="2800" dirty="0"/>
              <a:t> </a:t>
            </a:r>
            <a:r>
              <a:rPr lang="cs-CZ" sz="2800" dirty="0" smtClean="0"/>
              <a:t>period</a:t>
            </a:r>
          </a:p>
          <a:p>
            <a:pPr lvl="1"/>
            <a:r>
              <a:rPr lang="cs-CZ" sz="2800" dirty="0" smtClean="0"/>
              <a:t> </a:t>
            </a:r>
            <a:r>
              <a:rPr lang="cs-CZ" sz="2800" dirty="0" err="1"/>
              <a:t>Jesuit</a:t>
            </a:r>
            <a:r>
              <a:rPr lang="cs-CZ" sz="2800" dirty="0"/>
              <a:t> </a:t>
            </a:r>
            <a:r>
              <a:rPr lang="cs-CZ" sz="2800" dirty="0" err="1"/>
              <a:t>church</a:t>
            </a:r>
            <a:r>
              <a:rPr lang="cs-CZ" sz="2800" dirty="0"/>
              <a:t> </a:t>
            </a:r>
            <a:r>
              <a:rPr lang="cs-CZ" sz="2800" dirty="0" err="1"/>
              <a:t>of</a:t>
            </a:r>
            <a:r>
              <a:rPr lang="cs-CZ" sz="2800" dirty="0"/>
              <a:t> </a:t>
            </a:r>
            <a:r>
              <a:rPr lang="cs-CZ" sz="2800" b="1" dirty="0"/>
              <a:t>St Mary </a:t>
            </a:r>
            <a:r>
              <a:rPr lang="cs-CZ" sz="2800" b="1" dirty="0" err="1"/>
              <a:t>of</a:t>
            </a:r>
            <a:r>
              <a:rPr lang="cs-CZ" sz="2800" b="1" dirty="0"/>
              <a:t> </a:t>
            </a:r>
            <a:r>
              <a:rPr lang="cs-CZ" sz="2800" b="1" dirty="0" err="1"/>
              <a:t>Snow</a:t>
            </a:r>
            <a:r>
              <a:rPr lang="cs-CZ" sz="2800" b="1" dirty="0"/>
              <a:t> </a:t>
            </a:r>
            <a:r>
              <a:rPr lang="cs-CZ" sz="2800" dirty="0"/>
              <a:t>(</a:t>
            </a:r>
            <a:r>
              <a:rPr lang="cs-CZ" sz="2800" dirty="0" err="1"/>
              <a:t>Baroque</a:t>
            </a:r>
            <a:r>
              <a:rPr lang="cs-CZ" sz="2800" dirty="0"/>
              <a:t>) </a:t>
            </a:r>
            <a:r>
              <a:rPr lang="cs-CZ" sz="2800" dirty="0" err="1"/>
              <a:t>with</a:t>
            </a:r>
            <a:r>
              <a:rPr lang="cs-CZ" sz="2800" dirty="0"/>
              <a:t> </a:t>
            </a:r>
            <a:r>
              <a:rPr lang="cs-CZ" sz="2800" dirty="0" err="1"/>
              <a:t>an</a:t>
            </a:r>
            <a:r>
              <a:rPr lang="cs-CZ" sz="2800" dirty="0"/>
              <a:t> </a:t>
            </a:r>
            <a:r>
              <a:rPr lang="cs-CZ" sz="2800" dirty="0" err="1"/>
              <a:t>adjacent</a:t>
            </a:r>
            <a:r>
              <a:rPr lang="cs-CZ" sz="2800" dirty="0"/>
              <a:t> </a:t>
            </a:r>
            <a:r>
              <a:rPr lang="cs-CZ" sz="2800" dirty="0" err="1"/>
              <a:t>convent</a:t>
            </a:r>
            <a:endParaRPr lang="cs-CZ" sz="2800" dirty="0"/>
          </a:p>
          <a:p>
            <a:endParaRPr lang="cs-CZ" dirty="0"/>
          </a:p>
        </p:txBody>
      </p:sp>
    </p:spTree>
    <p:extLst>
      <p:ext uri="{BB962C8B-B14F-4D97-AF65-F5344CB8AC3E}">
        <p14:creationId xmlns:p14="http://schemas.microsoft.com/office/powerpoint/2010/main" val="3149483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08720"/>
          </a:xfrm>
        </p:spPr>
        <p:txBody>
          <a:bodyPr/>
          <a:lstStyle/>
          <a:p>
            <a:pPr algn="ctr"/>
            <a:r>
              <a:rPr lang="cs-CZ" dirty="0" smtClean="0"/>
              <a:t>ST. MAURICE CHURCH</a:t>
            </a:r>
            <a:endParaRPr lang="cs-CZ" dirty="0"/>
          </a:p>
        </p:txBody>
      </p:sp>
      <p:sp>
        <p:nvSpPr>
          <p:cNvPr id="3" name="Zástupný symbol pro obsah 2"/>
          <p:cNvSpPr>
            <a:spLocks noGrp="1"/>
          </p:cNvSpPr>
          <p:nvPr>
            <p:ph idx="1"/>
          </p:nvPr>
        </p:nvSpPr>
        <p:spPr>
          <a:xfrm>
            <a:off x="457200" y="1052736"/>
            <a:ext cx="8229600" cy="5688632"/>
          </a:xfrm>
        </p:spPr>
        <p:txBody>
          <a:bodyPr>
            <a:normAutofit fontScale="92500" lnSpcReduction="10000"/>
          </a:bodyPr>
          <a:lstStyle/>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endParaRPr lang="cs-CZ" sz="1050" b="1" dirty="0" smtClean="0">
              <a:latin typeface="Arial" panose="020B0604020202020204" pitchFamily="34" charset="0"/>
              <a:cs typeface="Arial" panose="020B0604020202020204" pitchFamily="34" charset="0"/>
            </a:endParaRPr>
          </a:p>
          <a:p>
            <a:pPr marL="64008" indent="0">
              <a:buNone/>
            </a:pPr>
            <a:endParaRPr lang="cs-CZ" sz="1050" b="1" dirty="0">
              <a:latin typeface="Arial" panose="020B0604020202020204" pitchFamily="34" charset="0"/>
              <a:cs typeface="Arial" panose="020B0604020202020204" pitchFamily="34" charset="0"/>
            </a:endParaRPr>
          </a:p>
          <a:p>
            <a:pPr marL="64008" indent="0">
              <a:buNone/>
            </a:pPr>
            <a:r>
              <a:rPr lang="cs-CZ" sz="1050" b="1" dirty="0" smtClean="0">
                <a:latin typeface="Arial" panose="020B0604020202020204" pitchFamily="34" charset="0"/>
                <a:cs typeface="Arial" panose="020B0604020202020204" pitchFamily="34" charset="0"/>
              </a:rPr>
              <a:t>Zdroj</a:t>
            </a:r>
            <a:r>
              <a:rPr lang="cs-CZ" sz="1050" b="1" dirty="0">
                <a:latin typeface="Arial" panose="020B0604020202020204" pitchFamily="34" charset="0"/>
                <a:cs typeface="Arial" panose="020B0604020202020204" pitchFamily="34" charset="0"/>
              </a:rPr>
              <a:t>: [</a:t>
            </a:r>
            <a:r>
              <a:rPr lang="cs-CZ" sz="1050" b="1" dirty="0" smtClean="0">
                <a:latin typeface="Arial" panose="020B0604020202020204" pitchFamily="34" charset="0"/>
                <a:cs typeface="Arial" panose="020B0604020202020204" pitchFamily="34" charset="0"/>
              </a:rPr>
              <a:t>cit2014-04-22]. </a:t>
            </a:r>
            <a:r>
              <a:rPr lang="cs-CZ" sz="1050" b="1" dirty="0">
                <a:latin typeface="Arial" panose="020B0604020202020204" pitchFamily="34" charset="0"/>
                <a:cs typeface="Arial" panose="020B0604020202020204" pitchFamily="34" charset="0"/>
              </a:rPr>
              <a:t>Dostupný pod licencí  </a:t>
            </a:r>
            <a:r>
              <a:rPr lang="cs-CZ" sz="1050" b="1" u="sng" dirty="0" err="1">
                <a:latin typeface="Arial" panose="020B0604020202020204" pitchFamily="34" charset="0"/>
                <a:cs typeface="Arial" panose="020B0604020202020204" pitchFamily="34" charset="0"/>
                <a:hlinkClick r:id="rId2"/>
              </a:rPr>
              <a:t>Creative</a:t>
            </a:r>
            <a:r>
              <a:rPr lang="cs-CZ" sz="1050" b="1" u="sng" dirty="0">
                <a:latin typeface="Arial" panose="020B0604020202020204" pitchFamily="34" charset="0"/>
                <a:cs typeface="Arial" panose="020B0604020202020204" pitchFamily="34" charset="0"/>
                <a:hlinkClick r:id="rId2"/>
              </a:rPr>
              <a:t> </a:t>
            </a:r>
            <a:r>
              <a:rPr lang="cs-CZ" sz="1050" b="1" u="sng" dirty="0" err="1">
                <a:latin typeface="Arial" panose="020B0604020202020204" pitchFamily="34" charset="0"/>
                <a:cs typeface="Arial" panose="020B0604020202020204" pitchFamily="34" charset="0"/>
                <a:hlinkClick r:id="rId2"/>
              </a:rPr>
              <a:t>Commons</a:t>
            </a:r>
            <a:r>
              <a:rPr lang="cs-CZ" sz="1050" b="1" u="sng" dirty="0">
                <a:latin typeface="Arial" panose="020B0604020202020204" pitchFamily="34" charset="0"/>
                <a:cs typeface="Arial" panose="020B0604020202020204" pitchFamily="34" charset="0"/>
                <a:hlinkClick r:id="rId2"/>
              </a:rPr>
              <a:t> </a:t>
            </a:r>
            <a:endParaRPr lang="cs-CZ" sz="1050" dirty="0">
              <a:latin typeface="Arial" panose="020B0604020202020204" pitchFamily="34" charset="0"/>
              <a:cs typeface="Arial" panose="020B0604020202020204" pitchFamily="34" charset="0"/>
            </a:endParaRPr>
          </a:p>
          <a:p>
            <a:pPr marL="64008" indent="0">
              <a:buNone/>
            </a:pPr>
            <a:r>
              <a:rPr lang="cs-CZ" sz="1050" dirty="0">
                <a:latin typeface="Arial" panose="020B0604020202020204" pitchFamily="34" charset="0"/>
                <a:cs typeface="Arial" panose="020B0604020202020204" pitchFamily="34" charset="0"/>
                <a:hlinkClick r:id="rId3"/>
              </a:rPr>
              <a:t>http://</a:t>
            </a:r>
            <a:r>
              <a:rPr lang="cs-CZ" sz="1050" dirty="0" smtClean="0">
                <a:latin typeface="Arial" panose="020B0604020202020204" pitchFamily="34" charset="0"/>
                <a:cs typeface="Arial" panose="020B0604020202020204" pitchFamily="34" charset="0"/>
                <a:hlinkClick r:id="rId3"/>
              </a:rPr>
              <a:t>upload.wikimedia.org/wikipedia/commons/thumb/8/87/Chram_svateho_Morice_2.jpg/450px-Chram_svateho_Morice_2.jpg</a:t>
            </a:r>
            <a:endParaRPr lang="cs-CZ" sz="1050" dirty="0" smtClean="0">
              <a:latin typeface="Arial" panose="020B0604020202020204" pitchFamily="34" charset="0"/>
              <a:cs typeface="Arial" panose="020B0604020202020204" pitchFamily="34" charset="0"/>
            </a:endParaRPr>
          </a:p>
          <a:p>
            <a:endParaRPr lang="cs-CZ"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052736"/>
            <a:ext cx="4591397" cy="508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106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TotalTime>
  <Words>831</Words>
  <Application>Microsoft Office PowerPoint</Application>
  <PresentationFormat>Předvádění na obrazovce (4:3)</PresentationFormat>
  <Paragraphs>194</Paragraphs>
  <Slides>20</Slides>
  <Notes>1</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systému Office</vt:lpstr>
      <vt:lpstr>Healthy EU 2016-1-FI01-KA201-022772</vt:lpstr>
      <vt:lpstr>Olomouc</vt:lpstr>
      <vt:lpstr>Olomouc</vt:lpstr>
      <vt:lpstr>OLOMOUC – CENTRE OF THE REGION</vt:lpstr>
      <vt:lpstr>FLAG OF OLOMOUC SENATUS POPULUSQUE OLOMOUCIENSIS</vt:lpstr>
      <vt:lpstr>Monuments</vt:lpstr>
      <vt:lpstr>UPPER SQUARE, OLOMOUC</vt:lpstr>
      <vt:lpstr>SACRAL SIGHTS</vt:lpstr>
      <vt:lpstr>ST. MAURICE CHURCH</vt:lpstr>
      <vt:lpstr>BUILDINGS, PALACES, MONUMENTS</vt:lpstr>
      <vt:lpstr>CAESAR FOUNTAIN, OLOMOUC</vt:lpstr>
      <vt:lpstr>Astronomical Clock</vt:lpstr>
      <vt:lpstr>St. Wenceslas Cathedral, Přemyslid Palace</vt:lpstr>
      <vt:lpstr>Palacky University</vt:lpstr>
      <vt:lpstr>Sport in Olomouc</vt:lpstr>
      <vt:lpstr>Sport</vt:lpstr>
      <vt:lpstr>Other Tourist Destinations</vt:lpstr>
      <vt:lpstr>Svatý Kopeček</vt:lpstr>
      <vt:lpstr>Nature and landscape</vt:lpstr>
      <vt:lpstr>Litovelské Pomoraví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Jurášová Romana</dc:creator>
  <cp:lastModifiedBy>Rulcová Vendula</cp:lastModifiedBy>
  <cp:revision>30</cp:revision>
  <dcterms:created xsi:type="dcterms:W3CDTF">2014-05-13T18:53:05Z</dcterms:created>
  <dcterms:modified xsi:type="dcterms:W3CDTF">2019-04-04T12:37:14Z</dcterms:modified>
</cp:coreProperties>
</file>